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81" r:id="rId2"/>
    <p:sldId id="256" r:id="rId3"/>
    <p:sldId id="257" r:id="rId4"/>
    <p:sldId id="259" r:id="rId5"/>
    <p:sldId id="260" r:id="rId6"/>
    <p:sldId id="261" r:id="rId7"/>
    <p:sldId id="262" r:id="rId8"/>
    <p:sldId id="265" r:id="rId9"/>
    <p:sldId id="267" r:id="rId10"/>
    <p:sldId id="268" r:id="rId11"/>
    <p:sldId id="269" r:id="rId12"/>
    <p:sldId id="270" r:id="rId13"/>
    <p:sldId id="271" r:id="rId14"/>
    <p:sldId id="272" r:id="rId15"/>
    <p:sldId id="273" r:id="rId16"/>
    <p:sldId id="274" r:id="rId17"/>
    <p:sldId id="275" r:id="rId18"/>
    <p:sldId id="277" r:id="rId19"/>
    <p:sldId id="278" r:id="rId20"/>
    <p:sldId id="279" r:id="rId21"/>
    <p:sldId id="282" r:id="rId22"/>
  </p:sldIdLst>
  <p:sldSz cx="14630400" cy="8229600"/>
  <p:notesSz cx="8229600" cy="14630400"/>
  <p:embeddedFontLst>
    <p:embeddedFont>
      <p:font typeface="Palatino Linotype" panose="02040502050505030304" pitchFamily="18"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610"/>
  </p:normalViewPr>
  <p:slideViewPr>
    <p:cSldViewPr snapToGrid="0" snapToObjects="1">
      <p:cViewPr varScale="1">
        <p:scale>
          <a:sx n="70" d="100"/>
          <a:sy n="70" d="100"/>
        </p:scale>
        <p:origin x="3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822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panorama.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1301098"/>
            <a:ext cx="5954197" cy="744260"/>
          </a:xfrm>
          <a:prstGeom prst="rect">
            <a:avLst/>
          </a:prstGeom>
          <a:noFill/>
          <a:ln/>
        </p:spPr>
        <p:txBody>
          <a:bodyPr wrap="none" lIns="0" tIns="0" rIns="0" bIns="0" rtlCol="0" anchor="t"/>
          <a:lstStyle/>
          <a:p>
            <a:pPr marL="0" indent="0" algn="l">
              <a:lnSpc>
                <a:spcPts val="5850"/>
              </a:lnSpc>
              <a:buNone/>
            </a:pPr>
            <a:r>
              <a:rPr lang="en-US" sz="6000" b="1" dirty="0">
                <a:solidFill>
                  <a:srgbClr val="000000"/>
                </a:solidFill>
                <a:latin typeface="Petrona Bold" pitchFamily="34" charset="0"/>
                <a:ea typeface="Petrona Bold" pitchFamily="34" charset="-122"/>
                <a:cs typeface="Petrona Bold" pitchFamily="34" charset="-120"/>
              </a:rPr>
              <a:t>Xử Lý Ảnh</a:t>
            </a:r>
            <a:endParaRPr lang="en-US" sz="6000" dirty="0"/>
          </a:p>
        </p:txBody>
      </p:sp>
      <p:sp>
        <p:nvSpPr>
          <p:cNvPr id="4" name="Text 1"/>
          <p:cNvSpPr/>
          <p:nvPr/>
        </p:nvSpPr>
        <p:spPr>
          <a:xfrm>
            <a:off x="6280190" y="2644259"/>
            <a:ext cx="6443186"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Petrona Bold" pitchFamily="34" charset="0"/>
                <a:ea typeface="Petrona Bold" pitchFamily="34" charset="-122"/>
                <a:cs typeface="Petrona Bold" pitchFamily="34" charset="-120"/>
              </a:rPr>
              <a:t>Đề </a:t>
            </a:r>
            <a:r>
              <a:rPr lang="en-US" sz="4000" b="1">
                <a:solidFill>
                  <a:srgbClr val="000000"/>
                </a:solidFill>
                <a:latin typeface="Petrona Bold" pitchFamily="34" charset="0"/>
                <a:ea typeface="Petrona Bold" pitchFamily="34" charset="-122"/>
                <a:cs typeface="Petrona Bold" pitchFamily="34" charset="-120"/>
              </a:rPr>
              <a:t>Tài 5: </a:t>
            </a:r>
            <a:r>
              <a:rPr lang="en-US" sz="4000" b="1" dirty="0">
                <a:solidFill>
                  <a:srgbClr val="000000"/>
                </a:solidFill>
                <a:latin typeface="Petrona Bold" pitchFamily="34" charset="0"/>
                <a:ea typeface="Petrona Bold" pitchFamily="34" charset="-122"/>
                <a:cs typeface="Petrona Bold" pitchFamily="34" charset="-120"/>
              </a:rPr>
              <a:t>Ghép Ảnh Panorama</a:t>
            </a:r>
            <a:endParaRPr lang="en-US" sz="4000" dirty="0"/>
          </a:p>
        </p:txBody>
      </p:sp>
      <p:sp>
        <p:nvSpPr>
          <p:cNvPr id="5" name="Shape 2"/>
          <p:cNvSpPr/>
          <p:nvPr/>
        </p:nvSpPr>
        <p:spPr>
          <a:xfrm>
            <a:off x="6280190" y="3693233"/>
            <a:ext cx="7556421" cy="35957"/>
          </a:xfrm>
          <a:prstGeom prst="rect">
            <a:avLst/>
          </a:prstGeom>
          <a:solidFill>
            <a:srgbClr val="272525">
              <a:alpha val="50000"/>
            </a:srgbClr>
          </a:solidFill>
          <a:ln/>
        </p:spPr>
        <p:txBody>
          <a:bodyPr/>
          <a:lstStyle/>
          <a:p>
            <a:endParaRPr lang="vi-VN"/>
          </a:p>
        </p:txBody>
      </p:sp>
      <p:sp>
        <p:nvSpPr>
          <p:cNvPr id="9" name="Text 6"/>
          <p:cNvSpPr/>
          <p:nvPr/>
        </p:nvSpPr>
        <p:spPr>
          <a:xfrm>
            <a:off x="6280249" y="4211122"/>
            <a:ext cx="2977039" cy="372070"/>
          </a:xfrm>
          <a:prstGeom prst="rect">
            <a:avLst/>
          </a:prstGeom>
          <a:noFill/>
          <a:ln/>
        </p:spPr>
        <p:txBody>
          <a:bodyPr wrap="none" lIns="0" tIns="0" rIns="0" bIns="0" rtlCol="0" anchor="t"/>
          <a:lstStyle/>
          <a:p>
            <a:pPr marL="0" indent="0" algn="l">
              <a:lnSpc>
                <a:spcPts val="2900"/>
              </a:lnSpc>
              <a:buNone/>
            </a:pPr>
            <a:r>
              <a:rPr lang="en-US" sz="3200" b="1" dirty="0">
                <a:solidFill>
                  <a:srgbClr val="000000"/>
                </a:solidFill>
                <a:latin typeface="Petrona Bold" pitchFamily="34" charset="0"/>
                <a:ea typeface="Petrona Bold" pitchFamily="34" charset="-122"/>
                <a:cs typeface="Petrona Bold" pitchFamily="34" charset="-120"/>
              </a:rPr>
              <a:t>Thành Viên Nhóm</a:t>
            </a:r>
            <a:endParaRPr lang="en-US" sz="3200" dirty="0"/>
          </a:p>
        </p:txBody>
      </p:sp>
      <p:sp>
        <p:nvSpPr>
          <p:cNvPr id="10" name="Text 7"/>
          <p:cNvSpPr/>
          <p:nvPr/>
        </p:nvSpPr>
        <p:spPr>
          <a:xfrm>
            <a:off x="6280249" y="5111949"/>
            <a:ext cx="6693473" cy="725805"/>
          </a:xfrm>
          <a:prstGeom prst="rect">
            <a:avLst/>
          </a:prstGeom>
          <a:noFill/>
          <a:ln/>
        </p:spPr>
        <p:txBody>
          <a:bodyPr wrap="square" lIns="0" tIns="0" rIns="0" bIns="0" rtlCol="0" anchor="t"/>
          <a:lstStyle/>
          <a:p>
            <a:pPr marL="342900" indent="-342900" algn="l">
              <a:lnSpc>
                <a:spcPts val="2850"/>
              </a:lnSpc>
              <a:buSzPct val="100000"/>
              <a:buChar char="•"/>
            </a:pPr>
            <a:r>
              <a:rPr lang="en-US" sz="2800" dirty="0">
                <a:solidFill>
                  <a:srgbClr val="272525"/>
                </a:solidFill>
                <a:latin typeface="Inter" pitchFamily="34" charset="0"/>
                <a:ea typeface="Inter" pitchFamily="34" charset="-122"/>
                <a:cs typeface="Inter" pitchFamily="34" charset="-120"/>
              </a:rPr>
              <a:t>Nguyễn Duy Hoàng - B22DCCN334 </a:t>
            </a:r>
          </a:p>
          <a:p>
            <a:pPr algn="l">
              <a:lnSpc>
                <a:spcPts val="2850"/>
              </a:lnSpc>
              <a:buSzPct val="100000"/>
            </a:pPr>
            <a:r>
              <a:rPr lang="en-US" sz="2800" dirty="0">
                <a:solidFill>
                  <a:srgbClr val="272525"/>
                </a:solidFill>
                <a:latin typeface="Inter" pitchFamily="34" charset="0"/>
                <a:ea typeface="Inter" pitchFamily="34" charset="-122"/>
                <a:cs typeface="Inter" pitchFamily="34" charset="-120"/>
              </a:rPr>
              <a:t>    (50%)</a:t>
            </a:r>
            <a:endParaRPr lang="en-US" sz="2800" dirty="0"/>
          </a:p>
        </p:txBody>
      </p:sp>
      <p:sp>
        <p:nvSpPr>
          <p:cNvPr id="11" name="Text 8"/>
          <p:cNvSpPr/>
          <p:nvPr/>
        </p:nvSpPr>
        <p:spPr>
          <a:xfrm>
            <a:off x="6280249" y="6001753"/>
            <a:ext cx="5822104" cy="725805"/>
          </a:xfrm>
          <a:prstGeom prst="rect">
            <a:avLst/>
          </a:prstGeom>
          <a:noFill/>
          <a:ln/>
        </p:spPr>
        <p:txBody>
          <a:bodyPr wrap="square" lIns="0" tIns="0" rIns="0" bIns="0" rtlCol="0" anchor="t"/>
          <a:lstStyle/>
          <a:p>
            <a:pPr marL="342900" indent="-342900" algn="l">
              <a:lnSpc>
                <a:spcPts val="2850"/>
              </a:lnSpc>
              <a:buSzPct val="100000"/>
              <a:buChar char="•"/>
            </a:pPr>
            <a:r>
              <a:rPr lang="en-US" sz="2800" dirty="0">
                <a:solidFill>
                  <a:srgbClr val="272525"/>
                </a:solidFill>
                <a:latin typeface="Inter" pitchFamily="34" charset="0"/>
                <a:ea typeface="Inter" pitchFamily="34" charset="-122"/>
                <a:cs typeface="Inter" pitchFamily="34" charset="-120"/>
              </a:rPr>
              <a:t>Trần Trọng Đại - B22DCCN178</a:t>
            </a:r>
          </a:p>
          <a:p>
            <a:pPr algn="l">
              <a:lnSpc>
                <a:spcPts val="2850"/>
              </a:lnSpc>
              <a:buSzPct val="100000"/>
            </a:pPr>
            <a:r>
              <a:rPr lang="en-US" sz="2800" dirty="0">
                <a:solidFill>
                  <a:srgbClr val="272525"/>
                </a:solidFill>
                <a:latin typeface="Inter" pitchFamily="34" charset="0"/>
                <a:ea typeface="Inter" pitchFamily="34" charset="-122"/>
                <a:cs typeface="Inter" pitchFamily="34" charset="-120"/>
              </a:rPr>
              <a:t>    (50%)</a:t>
            </a:r>
            <a:endParaRPr lang="en-US" sz="2800" dirty="0"/>
          </a:p>
        </p:txBody>
      </p:sp>
      <p:pic>
        <p:nvPicPr>
          <p:cNvPr id="12" name="Picture 11">
            <a:extLst>
              <a:ext uri="{FF2B5EF4-FFF2-40B4-BE49-F238E27FC236}">
                <a16:creationId xmlns:a16="http://schemas.microsoft.com/office/drawing/2014/main" id="{0233C064-5966-4325-ABA9-1722F9C33419}"/>
              </a:ext>
            </a:extLst>
          </p:cNvPr>
          <p:cNvPicPr>
            <a:picLocks noChangeAspect="1"/>
          </p:cNvPicPr>
          <p:nvPr/>
        </p:nvPicPr>
        <p:blipFill>
          <a:blip r:embed="rId4"/>
          <a:stretch>
            <a:fillRect/>
          </a:stretch>
        </p:blipFill>
        <p:spPr>
          <a:xfrm>
            <a:off x="12719292" y="7686599"/>
            <a:ext cx="1905266" cy="543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16562"/>
          </a:xfrm>
          <a:prstGeom prst="rect">
            <a:avLst/>
          </a:prstGeom>
        </p:spPr>
      </p:pic>
      <p:sp>
        <p:nvSpPr>
          <p:cNvPr id="3" name="Text 0"/>
          <p:cNvSpPr/>
          <p:nvPr/>
        </p:nvSpPr>
        <p:spPr>
          <a:xfrm>
            <a:off x="564594" y="2460188"/>
            <a:ext cx="4234696" cy="529352"/>
          </a:xfrm>
          <a:prstGeom prst="rect">
            <a:avLst/>
          </a:prstGeom>
          <a:noFill/>
          <a:ln/>
        </p:spPr>
        <p:txBody>
          <a:bodyPr wrap="none" lIns="0" tIns="0" rIns="0" bIns="0" rtlCol="0" anchor="t"/>
          <a:lstStyle/>
          <a:p>
            <a:pPr marL="0" indent="0" algn="l">
              <a:lnSpc>
                <a:spcPts val="4150"/>
              </a:lnSpc>
              <a:buNone/>
            </a:pPr>
            <a:r>
              <a:rPr lang="en-US" sz="4800" b="1" dirty="0">
                <a:solidFill>
                  <a:srgbClr val="000000"/>
                </a:solidFill>
                <a:latin typeface="Palatino Linotype" panose="02040502050505030304" pitchFamily="18" charset="0"/>
                <a:ea typeface="Petrona Bold" pitchFamily="34" charset="-122"/>
                <a:cs typeface="Petrona Bold" pitchFamily="34" charset="-120"/>
              </a:rPr>
              <a:t>Luồng xử lý chi tiết</a:t>
            </a:r>
            <a:endParaRPr lang="en-US" sz="4800" dirty="0">
              <a:latin typeface="Palatino Linotype" panose="02040502050505030304" pitchFamily="18" charset="0"/>
            </a:endParaRPr>
          </a:p>
        </p:txBody>
      </p:sp>
      <p:sp>
        <p:nvSpPr>
          <p:cNvPr id="4" name="Text 1"/>
          <p:cNvSpPr/>
          <p:nvPr/>
        </p:nvSpPr>
        <p:spPr>
          <a:xfrm>
            <a:off x="564594" y="3392686"/>
            <a:ext cx="2117288" cy="264557"/>
          </a:xfrm>
          <a:prstGeom prst="rect">
            <a:avLst/>
          </a:prstGeom>
          <a:noFill/>
          <a:ln/>
        </p:spPr>
        <p:txBody>
          <a:bodyPr wrap="none" lIns="0" tIns="0" rIns="0" bIns="0" rtlCol="0" anchor="t"/>
          <a:lstStyle/>
          <a:p>
            <a:pPr marL="0" indent="0" algn="l">
              <a:lnSpc>
                <a:spcPts val="2050"/>
              </a:lnSpc>
              <a:buNone/>
            </a:pPr>
            <a:r>
              <a:rPr lang="en-US" sz="2800" b="1" dirty="0">
                <a:solidFill>
                  <a:srgbClr val="000000"/>
                </a:solidFill>
                <a:latin typeface="Palatino Linotype" panose="02040502050505030304" pitchFamily="18" charset="0"/>
                <a:ea typeface="Petrona Bold" pitchFamily="34" charset="-122"/>
                <a:cs typeface="Petrona Bold" pitchFamily="34" charset="-120"/>
              </a:rPr>
              <a:t>Các bước chính</a:t>
            </a:r>
            <a:endParaRPr lang="en-US" sz="2800" dirty="0">
              <a:latin typeface="Palatino Linotype" panose="02040502050505030304" pitchFamily="18" charset="0"/>
            </a:endParaRPr>
          </a:p>
        </p:txBody>
      </p:sp>
      <p:sp>
        <p:nvSpPr>
          <p:cNvPr id="5" name="Text 2"/>
          <p:cNvSpPr/>
          <p:nvPr/>
        </p:nvSpPr>
        <p:spPr>
          <a:xfrm>
            <a:off x="564594" y="3818452"/>
            <a:ext cx="6750606" cy="264557"/>
          </a:xfrm>
          <a:prstGeom prst="rect">
            <a:avLst/>
          </a:prstGeom>
          <a:noFill/>
          <a:ln/>
        </p:spPr>
        <p:txBody>
          <a:bodyPr wrap="none" lIns="0" tIns="0" rIns="0" bIns="0" rtlCol="0" anchor="t"/>
          <a:lstStyle/>
          <a:p>
            <a:pPr marL="342900" indent="-342900" algn="l">
              <a:lnSpc>
                <a:spcPts val="200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Detect tập keypoint cho </a:t>
            </a:r>
            <a:r>
              <a:rPr lang="en-US" sz="2000" dirty="0" err="1">
                <a:solidFill>
                  <a:srgbClr val="272525"/>
                </a:solidFill>
                <a:latin typeface="Palatino Linotype" panose="02040502050505030304" pitchFamily="18" charset="0"/>
                <a:ea typeface="Inter" pitchFamily="34" charset="-122"/>
                <a:cs typeface="Inter" pitchFamily="34" charset="-120"/>
              </a:rPr>
              <a:t>từng</a:t>
            </a:r>
            <a:r>
              <a:rPr lang="en-US" sz="2000" dirty="0">
                <a:solidFill>
                  <a:srgbClr val="272525"/>
                </a:solidFill>
                <a:latin typeface="Palatino Linotype" panose="02040502050505030304" pitchFamily="18" charset="0"/>
                <a:ea typeface="Inter" pitchFamily="34" charset="-122"/>
                <a:cs typeface="Inter" pitchFamily="34" charset="-120"/>
              </a:rPr>
              <a:t> </a:t>
            </a:r>
            <a:r>
              <a:rPr lang="en-US" sz="2000" dirty="0" err="1">
                <a:solidFill>
                  <a:srgbClr val="272525"/>
                </a:solidFill>
                <a:latin typeface="Palatino Linotype" panose="02040502050505030304" pitchFamily="18" charset="0"/>
                <a:ea typeface="Inter" pitchFamily="34" charset="-122"/>
                <a:cs typeface="Inter" pitchFamily="34" charset="-120"/>
              </a:rPr>
              <a:t>ảnh</a:t>
            </a:r>
            <a:endParaRPr lang="en-US" sz="2000" dirty="0">
              <a:latin typeface="Palatino Linotype" panose="02040502050505030304" pitchFamily="18" charset="0"/>
            </a:endParaRPr>
          </a:p>
        </p:txBody>
      </p:sp>
      <p:sp>
        <p:nvSpPr>
          <p:cNvPr id="6" name="Text 3"/>
          <p:cNvSpPr/>
          <p:nvPr/>
        </p:nvSpPr>
        <p:spPr>
          <a:xfrm>
            <a:off x="564594" y="4133017"/>
            <a:ext cx="7943255" cy="258128"/>
          </a:xfrm>
          <a:prstGeom prst="rect">
            <a:avLst/>
          </a:prstGeom>
          <a:noFill/>
          <a:ln/>
        </p:spPr>
        <p:txBody>
          <a:bodyPr wrap="none" lIns="0" tIns="0" rIns="0" bIns="0" rtlCol="0" anchor="t"/>
          <a:lstStyle/>
          <a:p>
            <a:pPr marL="342900" indent="-342900" algn="l">
              <a:lnSpc>
                <a:spcPts val="200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So khớp (matching) hai tập keypoint, tìm cặp tương ứng.</a:t>
            </a:r>
            <a:endParaRPr lang="en-US" sz="2000" dirty="0">
              <a:latin typeface="Palatino Linotype" panose="02040502050505030304" pitchFamily="18" charset="0"/>
            </a:endParaRPr>
          </a:p>
        </p:txBody>
      </p:sp>
      <p:sp>
        <p:nvSpPr>
          <p:cNvPr id="7" name="Text 4"/>
          <p:cNvSpPr/>
          <p:nvPr/>
        </p:nvSpPr>
        <p:spPr>
          <a:xfrm>
            <a:off x="564594" y="4447580"/>
            <a:ext cx="7943255" cy="258128"/>
          </a:xfrm>
          <a:prstGeom prst="rect">
            <a:avLst/>
          </a:prstGeom>
          <a:noFill/>
          <a:ln/>
        </p:spPr>
        <p:txBody>
          <a:bodyPr wrap="none" lIns="0" tIns="0" rIns="0" bIns="0" rtlCol="0" anchor="t"/>
          <a:lstStyle/>
          <a:p>
            <a:pPr marL="342900" indent="-342900" algn="l">
              <a:lnSpc>
                <a:spcPts val="200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Tính biến đổi từ các cặp để ghép ảnh thành Panorama.</a:t>
            </a:r>
            <a:endParaRPr lang="en-US" sz="2000" dirty="0">
              <a:latin typeface="Palatino Linotype" panose="02040502050505030304" pitchFamily="18" charset="0"/>
            </a:endParaRPr>
          </a:p>
        </p:txBody>
      </p:sp>
      <p:pic>
        <p:nvPicPr>
          <p:cNvPr id="9" name="image4.png">
            <a:extLst>
              <a:ext uri="{FF2B5EF4-FFF2-40B4-BE49-F238E27FC236}">
                <a16:creationId xmlns:a16="http://schemas.microsoft.com/office/drawing/2014/main" id="{29B184E0-A85B-4674-A9B4-57FE1FE31EE9}"/>
              </a:ext>
            </a:extLst>
          </p:cNvPr>
          <p:cNvPicPr/>
          <p:nvPr/>
        </p:nvPicPr>
        <p:blipFill>
          <a:blip r:embed="rId4"/>
          <a:srcRect/>
          <a:stretch>
            <a:fillRect/>
          </a:stretch>
        </p:blipFill>
        <p:spPr>
          <a:xfrm>
            <a:off x="7547213" y="2989540"/>
            <a:ext cx="7083188" cy="5179436"/>
          </a:xfrm>
          <a:prstGeom prst="rect">
            <a:avLst/>
          </a:prstGeo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280689"/>
            <a:ext cx="801588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Thuật toán SIFT — Tổng quan</a:t>
            </a:r>
            <a:endParaRPr lang="en-US" sz="4650" dirty="0">
              <a:latin typeface="Palatino Linotype" panose="02040502050505030304" pitchFamily="18" charset="0"/>
            </a:endParaRPr>
          </a:p>
        </p:txBody>
      </p:sp>
      <p:sp>
        <p:nvSpPr>
          <p:cNvPr id="4" name="Text 1"/>
          <p:cNvSpPr/>
          <p:nvPr/>
        </p:nvSpPr>
        <p:spPr>
          <a:xfrm>
            <a:off x="793790" y="4339941"/>
            <a:ext cx="13042821" cy="725805"/>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Palatino Linotype" panose="02040502050505030304" pitchFamily="18" charset="0"/>
                <a:ea typeface="Inter" pitchFamily="34" charset="-122"/>
                <a:cs typeface="Inter" pitchFamily="34" charset="-120"/>
              </a:rPr>
              <a:t>SIFT phát hiện và mô tả điểm đặc trưng không bị ảnh hưởng bởi tỉ lệ và góc quay, phù hợp để tìm keypoint ổn định giữa hai ảnh.</a:t>
            </a:r>
            <a:endParaRPr lang="en-US" sz="2400" dirty="0">
              <a:latin typeface="Palatino Linotype" panose="02040502050505030304" pitchFamily="18" charset="0"/>
            </a:endParaRPr>
          </a:p>
        </p:txBody>
      </p:sp>
      <p:pic>
        <p:nvPicPr>
          <p:cNvPr id="8" name="Picture 7">
            <a:extLst>
              <a:ext uri="{FF2B5EF4-FFF2-40B4-BE49-F238E27FC236}">
                <a16:creationId xmlns:a16="http://schemas.microsoft.com/office/drawing/2014/main" id="{819AC062-1530-48B2-9692-E5B28EFCF468}"/>
              </a:ext>
            </a:extLst>
          </p:cNvPr>
          <p:cNvPicPr>
            <a:picLocks noChangeAspect="1"/>
          </p:cNvPicPr>
          <p:nvPr/>
        </p:nvPicPr>
        <p:blipFill>
          <a:blip r:embed="rId4"/>
          <a:stretch>
            <a:fillRect/>
          </a:stretch>
        </p:blipFill>
        <p:spPr>
          <a:xfrm>
            <a:off x="12696555" y="7572283"/>
            <a:ext cx="1933845" cy="6573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1258" y="425291"/>
            <a:ext cx="5489258" cy="507444"/>
          </a:xfrm>
          <a:prstGeom prst="rect">
            <a:avLst/>
          </a:prstGeom>
          <a:noFill/>
          <a:ln/>
        </p:spPr>
        <p:txBody>
          <a:bodyPr wrap="none" lIns="0" tIns="0" rIns="0" bIns="0" rtlCol="0" anchor="t"/>
          <a:lstStyle/>
          <a:p>
            <a:pPr marL="0" indent="0" algn="l">
              <a:lnSpc>
                <a:spcPts val="3950"/>
              </a:lnSpc>
              <a:buNone/>
            </a:pPr>
            <a:r>
              <a:rPr lang="en-US" sz="3200" b="1" dirty="0">
                <a:solidFill>
                  <a:srgbClr val="000000"/>
                </a:solidFill>
                <a:latin typeface="Palatino Linotype" panose="02040502050505030304" pitchFamily="18" charset="0"/>
                <a:ea typeface="Petrona Bold" pitchFamily="34" charset="-122"/>
                <a:cs typeface="Petrona Bold" pitchFamily="34" charset="-120"/>
              </a:rPr>
              <a:t>Không gian tỷ lệ (Scale Space)</a:t>
            </a:r>
            <a:endParaRPr lang="en-US" sz="3200" dirty="0">
              <a:latin typeface="Palatino Linotype" panose="02040502050505030304" pitchFamily="18" charset="0"/>
            </a:endParaRPr>
          </a:p>
        </p:txBody>
      </p:sp>
      <p:sp>
        <p:nvSpPr>
          <p:cNvPr id="3" name="Text 1"/>
          <p:cNvSpPr/>
          <p:nvPr/>
        </p:nvSpPr>
        <p:spPr>
          <a:xfrm>
            <a:off x="541258" y="1087337"/>
            <a:ext cx="13547884" cy="595312"/>
          </a:xfrm>
          <a:prstGeom prst="rect">
            <a:avLst/>
          </a:prstGeom>
          <a:noFill/>
          <a:ln/>
        </p:spPr>
        <p:txBody>
          <a:bodyPr wrap="none" lIns="0" tIns="0" rIns="0" bIns="0" rtlCol="0" anchor="t"/>
          <a:lstStyle/>
          <a:p>
            <a:pPr marL="0" indent="0" algn="l">
              <a:lnSpc>
                <a:spcPts val="1900"/>
              </a:lnSpc>
              <a:buNone/>
            </a:pPr>
            <a:r>
              <a:rPr lang="en-US" sz="2200" dirty="0">
                <a:solidFill>
                  <a:srgbClr val="272525"/>
                </a:solidFill>
                <a:latin typeface="Palatino Linotype" panose="02040502050505030304" pitchFamily="18" charset="0"/>
                <a:ea typeface="Inter" pitchFamily="34" charset="-122"/>
                <a:cs typeface="Inter" pitchFamily="34" charset="-120"/>
              </a:rPr>
              <a:t>Không gian tỷ lệ L(x,y,σ) = G(x,y,σ) * I(x,y): ảnh được làm mờ ở nhiều σ khác nhau, phân tầng thành Octaves </a:t>
            </a:r>
          </a:p>
          <a:p>
            <a:pPr marL="0" indent="0" algn="l">
              <a:lnSpc>
                <a:spcPts val="1900"/>
              </a:lnSpc>
              <a:buNone/>
            </a:pPr>
            <a:r>
              <a:rPr lang="en-US" sz="2200" dirty="0">
                <a:solidFill>
                  <a:srgbClr val="272525"/>
                </a:solidFill>
                <a:latin typeface="Palatino Linotype" panose="02040502050505030304" pitchFamily="18" charset="0"/>
                <a:ea typeface="Inter" pitchFamily="34" charset="-122"/>
                <a:cs typeface="Inter" pitchFamily="34" charset="-120"/>
              </a:rPr>
              <a:t>(mỗi octave bằng nửa kích thước trước).</a:t>
            </a:r>
            <a:endParaRPr lang="en-US" sz="2200" dirty="0">
              <a:latin typeface="Palatino Linotype" panose="02040502050505030304" pitchFamily="18" charset="0"/>
            </a:endParaRPr>
          </a:p>
        </p:txBody>
      </p:sp>
      <p:sp>
        <p:nvSpPr>
          <p:cNvPr id="6" name="Text 2"/>
          <p:cNvSpPr/>
          <p:nvPr/>
        </p:nvSpPr>
        <p:spPr>
          <a:xfrm>
            <a:off x="541258" y="8770501"/>
            <a:ext cx="13547884" cy="197882"/>
          </a:xfrm>
          <a:prstGeom prst="rect">
            <a:avLst/>
          </a:prstGeom>
          <a:noFill/>
          <a:ln/>
        </p:spPr>
        <p:txBody>
          <a:bodyPr wrap="none" lIns="0" tIns="0" rIns="0" bIns="0" rtlCol="0" anchor="t"/>
          <a:lstStyle/>
          <a:p>
            <a:pPr marL="0" indent="0" algn="l">
              <a:lnSpc>
                <a:spcPts val="1550"/>
              </a:lnSpc>
              <a:buNone/>
            </a:pPr>
            <a:r>
              <a:rPr lang="en-US" sz="950" dirty="0">
                <a:solidFill>
                  <a:srgbClr val="272525"/>
                </a:solidFill>
                <a:latin typeface="Palatino Linotype" panose="02040502050505030304" pitchFamily="18" charset="0"/>
                <a:ea typeface="Inter" pitchFamily="34" charset="-122"/>
                <a:cs typeface="Inter" pitchFamily="34" charset="-120"/>
              </a:rPr>
              <a:t>Ghi chú: thường dùng 4–5 octaves; σ lớn =&gt; mờ hơn.</a:t>
            </a:r>
            <a:endParaRPr lang="en-US" sz="950" dirty="0">
              <a:latin typeface="Palatino Linotype" panose="02040502050505030304" pitchFamily="18" charset="0"/>
            </a:endParaRPr>
          </a:p>
        </p:txBody>
      </p:sp>
      <p:pic>
        <p:nvPicPr>
          <p:cNvPr id="7" name="image2.png">
            <a:extLst>
              <a:ext uri="{FF2B5EF4-FFF2-40B4-BE49-F238E27FC236}">
                <a16:creationId xmlns:a16="http://schemas.microsoft.com/office/drawing/2014/main" id="{7CEE53EC-39AB-4139-8D4B-58909772706F}"/>
              </a:ext>
            </a:extLst>
          </p:cNvPr>
          <p:cNvPicPr/>
          <p:nvPr/>
        </p:nvPicPr>
        <p:blipFill>
          <a:blip r:embed="rId3"/>
          <a:srcRect/>
          <a:stretch>
            <a:fillRect/>
          </a:stretch>
        </p:blipFill>
        <p:spPr>
          <a:xfrm>
            <a:off x="541258" y="1682648"/>
            <a:ext cx="13992323" cy="6546951"/>
          </a:xfrm>
          <a:prstGeom prst="rect">
            <a:avLst/>
          </a:prstGeom>
          <a:ln/>
        </p:spPr>
      </p:pic>
      <p:sp>
        <p:nvSpPr>
          <p:cNvPr id="8" name="Text 1">
            <a:extLst>
              <a:ext uri="{FF2B5EF4-FFF2-40B4-BE49-F238E27FC236}">
                <a16:creationId xmlns:a16="http://schemas.microsoft.com/office/drawing/2014/main" id="{B47C2CA0-D583-4CFE-A4C2-C2BFCEF4F4D8}"/>
              </a:ext>
            </a:extLst>
          </p:cNvPr>
          <p:cNvSpPr/>
          <p:nvPr/>
        </p:nvSpPr>
        <p:spPr>
          <a:xfrm>
            <a:off x="541258" y="2283586"/>
            <a:ext cx="5396963" cy="4310851"/>
          </a:xfrm>
          <a:prstGeom prst="rect">
            <a:avLst/>
          </a:prstGeom>
          <a:noFill/>
          <a:ln/>
        </p:spPr>
        <p:txBody>
          <a:bodyPr wrap="none" lIns="0" tIns="0" rIns="0" bIns="0" rtlCol="0" anchor="t"/>
          <a:lstStyle/>
          <a:p>
            <a:pPr marL="0" indent="0" algn="l">
              <a:lnSpc>
                <a:spcPts val="1900"/>
              </a:lnSpc>
              <a:buNone/>
            </a:pPr>
            <a:endParaRPr lang="en-US" sz="2200" dirty="0">
              <a:latin typeface="Palatino Linotype" panose="0204050205050503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311825"/>
            <a:ext cx="3595807" cy="372070"/>
          </a:xfrm>
          <a:prstGeom prst="rect">
            <a:avLst/>
          </a:prstGeom>
          <a:noFill/>
          <a:ln/>
        </p:spPr>
        <p:txBody>
          <a:bodyPr wrap="none" lIns="0" tIns="0" rIns="0" bIns="0" rtlCol="0" anchor="t"/>
          <a:lstStyle/>
          <a:p>
            <a:pPr marL="0" indent="0" algn="l">
              <a:lnSpc>
                <a:spcPts val="2900"/>
              </a:lnSpc>
              <a:buNone/>
            </a:pPr>
            <a:r>
              <a:rPr lang="en-US" sz="3600" b="1" dirty="0">
                <a:solidFill>
                  <a:srgbClr val="000000"/>
                </a:solidFill>
                <a:latin typeface="Palatino Linotype" panose="02040502050505030304" pitchFamily="18" charset="0"/>
                <a:ea typeface="Petrona Bold" pitchFamily="34" charset="-122"/>
                <a:cs typeface="Petrona Bold" pitchFamily="34" charset="-120"/>
              </a:rPr>
              <a:t>Các bước chính trong SIFT</a:t>
            </a:r>
            <a:endParaRPr lang="en-US" sz="3600" dirty="0">
              <a:latin typeface="Palatino Linotype" panose="02040502050505030304" pitchFamily="18" charset="0"/>
            </a:endParaRPr>
          </a:p>
        </p:txBody>
      </p:sp>
      <p:sp>
        <p:nvSpPr>
          <p:cNvPr id="3" name="Shape 1"/>
          <p:cNvSpPr/>
          <p:nvPr/>
        </p:nvSpPr>
        <p:spPr>
          <a:xfrm>
            <a:off x="396835" y="1080730"/>
            <a:ext cx="6861691" cy="113348"/>
          </a:xfrm>
          <a:prstGeom prst="roundRect">
            <a:avLst>
              <a:gd name="adj" fmla="val 42024"/>
            </a:avLst>
          </a:prstGeom>
          <a:solidFill>
            <a:srgbClr val="CCEEFF"/>
          </a:solidFill>
          <a:ln w="7620">
            <a:solidFill>
              <a:srgbClr val="B2D4E5"/>
            </a:solidFill>
            <a:prstDash val="solid"/>
          </a:ln>
        </p:spPr>
        <p:txBody>
          <a:bodyPr/>
          <a:lstStyle/>
          <a:p>
            <a:endParaRPr lang="vi-VN"/>
          </a:p>
        </p:txBody>
      </p:sp>
      <p:sp>
        <p:nvSpPr>
          <p:cNvPr id="4" name="Text 2"/>
          <p:cNvSpPr/>
          <p:nvPr/>
        </p:nvSpPr>
        <p:spPr>
          <a:xfrm>
            <a:off x="510183" y="1307425"/>
            <a:ext cx="4696518" cy="235106"/>
          </a:xfrm>
          <a:prstGeom prst="rect">
            <a:avLst/>
          </a:prstGeom>
          <a:noFill/>
          <a:ln/>
        </p:spPr>
        <p:txBody>
          <a:bodyPr wrap="none" lIns="0" tIns="0" rIns="0" bIns="0" rtlCol="0" anchor="t"/>
          <a:lstStyle/>
          <a:p>
            <a:pPr marL="0" indent="0" algn="l">
              <a:lnSpc>
                <a:spcPts val="145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Bước 1 — Tìm điểm keypoint tiềm năng</a:t>
            </a:r>
            <a:endParaRPr lang="en-US" sz="2000" dirty="0">
              <a:latin typeface="Palatino Linotype" panose="02040502050505030304" pitchFamily="18" charset="0"/>
            </a:endParaRPr>
          </a:p>
        </p:txBody>
      </p:sp>
      <p:sp>
        <p:nvSpPr>
          <p:cNvPr id="5" name="Text 3"/>
          <p:cNvSpPr/>
          <p:nvPr/>
        </p:nvSpPr>
        <p:spPr>
          <a:xfrm>
            <a:off x="453509" y="1528919"/>
            <a:ext cx="6634996" cy="514839"/>
          </a:xfrm>
          <a:prstGeom prst="rect">
            <a:avLst/>
          </a:prstGeom>
          <a:noFill/>
          <a:ln/>
        </p:spPr>
        <p:txBody>
          <a:bodyPr wrap="none" lIns="0" tIns="0" rIns="0" bIns="0" rtlCol="0" anchor="t"/>
          <a:lstStyle/>
          <a:p>
            <a:pPr marL="0" indent="0" algn="l">
              <a:buNone/>
            </a:pPr>
            <a:r>
              <a:rPr lang="en-US" dirty="0">
                <a:solidFill>
                  <a:srgbClr val="272525"/>
                </a:solidFill>
                <a:latin typeface="Palatino Linotype" panose="02040502050505030304" pitchFamily="18" charset="0"/>
                <a:ea typeface="Inter" pitchFamily="34" charset="-122"/>
                <a:cs typeface="Inter" pitchFamily="34" charset="-120"/>
              </a:rPr>
              <a:t>Tạo DoG: D(x,y,σ) = (G(x,y,kσ) - G(x,y,σ)) * I(</a:t>
            </a:r>
            <a:r>
              <a:rPr lang="en-US" dirty="0" err="1">
                <a:solidFill>
                  <a:srgbClr val="272525"/>
                </a:solidFill>
                <a:latin typeface="Palatino Linotype" panose="02040502050505030304" pitchFamily="18" charset="0"/>
                <a:ea typeface="Inter" pitchFamily="34" charset="-122"/>
                <a:cs typeface="Inter" pitchFamily="34" charset="-120"/>
              </a:rPr>
              <a:t>x,y</a:t>
            </a:r>
            <a:r>
              <a:rPr lang="en-US" dirty="0">
                <a:solidFill>
                  <a:srgbClr val="272525"/>
                </a:solidFill>
                <a:latin typeface="Palatino Linotype" panose="02040502050505030304" pitchFamily="18" charset="0"/>
                <a:ea typeface="Inter" pitchFamily="34" charset="-122"/>
                <a:cs typeface="Inter" pitchFamily="34" charset="-120"/>
              </a:rPr>
              <a:t>). </a:t>
            </a:r>
          </a:p>
          <a:p>
            <a:pPr marL="0" indent="0" algn="l">
              <a:buNone/>
            </a:pPr>
            <a:r>
              <a:rPr lang="en-US" dirty="0" err="1">
                <a:solidFill>
                  <a:srgbClr val="272525"/>
                </a:solidFill>
                <a:latin typeface="Palatino Linotype" panose="02040502050505030304" pitchFamily="18" charset="0"/>
                <a:ea typeface="Inter" pitchFamily="34" charset="-122"/>
                <a:cs typeface="Inter" pitchFamily="34" charset="-120"/>
              </a:rPr>
              <a:t>Tìm</a:t>
            </a:r>
            <a:r>
              <a:rPr lang="en-US" dirty="0">
                <a:solidFill>
                  <a:srgbClr val="272525"/>
                </a:solidFill>
                <a:latin typeface="Palatino Linotype" panose="02040502050505030304" pitchFamily="18" charset="0"/>
                <a:ea typeface="Inter" pitchFamily="34" charset="-122"/>
                <a:cs typeface="Inter" pitchFamily="34" charset="-120"/>
              </a:rPr>
              <a:t> cực trị so sánh với điểm lân cận và các lớp DoG trước/sau.</a:t>
            </a:r>
            <a:endParaRPr lang="en-US" dirty="0">
              <a:latin typeface="Palatino Linotype" panose="02040502050505030304" pitchFamily="18" charset="0"/>
            </a:endParaRPr>
          </a:p>
        </p:txBody>
      </p:sp>
      <p:sp>
        <p:nvSpPr>
          <p:cNvPr id="7" name="Shape 4"/>
          <p:cNvSpPr/>
          <p:nvPr/>
        </p:nvSpPr>
        <p:spPr>
          <a:xfrm>
            <a:off x="7258524" y="660633"/>
            <a:ext cx="6861691" cy="113348"/>
          </a:xfrm>
          <a:prstGeom prst="roundRect">
            <a:avLst>
              <a:gd name="adj" fmla="val 42024"/>
            </a:avLst>
          </a:prstGeom>
          <a:solidFill>
            <a:srgbClr val="CCEEFF"/>
          </a:solidFill>
          <a:ln w="7620">
            <a:solidFill>
              <a:srgbClr val="B2D4E5"/>
            </a:solidFill>
            <a:prstDash val="solid"/>
          </a:ln>
        </p:spPr>
        <p:txBody>
          <a:bodyPr/>
          <a:lstStyle/>
          <a:p>
            <a:endParaRPr lang="vi-VN"/>
          </a:p>
        </p:txBody>
      </p:sp>
      <p:sp>
        <p:nvSpPr>
          <p:cNvPr id="8" name="Text 5"/>
          <p:cNvSpPr/>
          <p:nvPr/>
        </p:nvSpPr>
        <p:spPr>
          <a:xfrm>
            <a:off x="510183" y="5036751"/>
            <a:ext cx="4176068" cy="185976"/>
          </a:xfrm>
          <a:prstGeom prst="rect">
            <a:avLst/>
          </a:prstGeom>
          <a:noFill/>
          <a:ln/>
        </p:spPr>
        <p:txBody>
          <a:bodyPr wrap="none" lIns="0" tIns="0" rIns="0" bIns="0" rtlCol="0" anchor="t"/>
          <a:lstStyle/>
          <a:p>
            <a:pPr marL="0" indent="0" algn="l">
              <a:lnSpc>
                <a:spcPts val="145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Bước 2 — Định vị điểm keypoint</a:t>
            </a:r>
            <a:endParaRPr lang="en-US" sz="2000" dirty="0">
              <a:latin typeface="Palatino Linotype" panose="02040502050505030304" pitchFamily="18" charset="0"/>
            </a:endParaRPr>
          </a:p>
        </p:txBody>
      </p:sp>
      <p:sp>
        <p:nvSpPr>
          <p:cNvPr id="9" name="Text 6"/>
          <p:cNvSpPr/>
          <p:nvPr/>
        </p:nvSpPr>
        <p:spPr>
          <a:xfrm>
            <a:off x="510187" y="5522945"/>
            <a:ext cx="6634996" cy="181451"/>
          </a:xfrm>
          <a:prstGeom prst="rect">
            <a:avLst/>
          </a:prstGeom>
          <a:noFill/>
          <a:ln/>
        </p:spPr>
        <p:txBody>
          <a:bodyPr wrap="none" lIns="0" tIns="0" rIns="0" bIns="0" rtlCol="0" anchor="t"/>
          <a:lstStyle/>
          <a:p>
            <a:pPr>
              <a:spcBef>
                <a:spcPts val="1200"/>
              </a:spcBef>
              <a:spcAft>
                <a:spcPts val="1200"/>
              </a:spcAft>
            </a:pPr>
            <a:r>
              <a:rPr lang="vi-VN" sz="1700" dirty="0">
                <a:effectLst/>
                <a:latin typeface="Palatino Linotype" panose="02040502050505030304" pitchFamily="18" charset="0"/>
                <a:ea typeface="Times New Roman" panose="02020603050405020304" pitchFamily="18" charset="0"/>
              </a:rPr>
              <a:t>Mỗi điểm keypoint tiềm năng sẽ được đánh giá xem có giữ lại không:</a:t>
            </a:r>
            <a:endParaRPr lang="en-US" sz="1700" dirty="0">
              <a:effectLst/>
              <a:latin typeface="Palatino Linotype" panose="02040502050505030304" pitchFamily="18" charset="0"/>
              <a:ea typeface="Arial" panose="020B0604020202020204" pitchFamily="34" charset="0"/>
            </a:endParaRPr>
          </a:p>
          <a:p>
            <a:pPr>
              <a:spcBef>
                <a:spcPts val="1200"/>
              </a:spcBef>
              <a:spcAft>
                <a:spcPts val="1200"/>
              </a:spcAft>
            </a:pPr>
            <a:r>
              <a:rPr lang="vi-VN" sz="1700" dirty="0">
                <a:effectLst/>
                <a:latin typeface="Palatino Linotype" panose="02040502050505030304" pitchFamily="18" charset="0"/>
                <a:ea typeface="Times New Roman" panose="02020603050405020304" pitchFamily="18" charset="0"/>
              </a:rPr>
              <a:t>- Loại bỏ các điểm keypoint có độ tương phản thấp.</a:t>
            </a:r>
            <a:endParaRPr lang="en-US" sz="1700" dirty="0">
              <a:effectLst/>
              <a:latin typeface="Palatino Linotype" panose="02040502050505030304" pitchFamily="18" charset="0"/>
              <a:ea typeface="Arial" panose="020B0604020202020204" pitchFamily="34" charset="0"/>
            </a:endParaRPr>
          </a:p>
          <a:p>
            <a:pPr>
              <a:spcBef>
                <a:spcPts val="1200"/>
              </a:spcBef>
              <a:spcAft>
                <a:spcPts val="1200"/>
              </a:spcAft>
            </a:pPr>
            <a:r>
              <a:rPr lang="vi-VN" sz="1700" dirty="0">
                <a:effectLst/>
                <a:latin typeface="Palatino Linotype" panose="02040502050505030304" pitchFamily="18" charset="0"/>
                <a:ea typeface="Times New Roman" panose="02020603050405020304" pitchFamily="18" charset="0"/>
              </a:rPr>
              <a:t>- Loại bỏ các điểm keypoint dọc theo các biên (cạnh) do dễ bị nhiễu.</a:t>
            </a:r>
            <a:endParaRPr lang="en-US" sz="1700" dirty="0">
              <a:effectLst/>
              <a:latin typeface="Palatino Linotype" panose="02040502050505030304" pitchFamily="18" charset="0"/>
              <a:ea typeface="Arial" panose="020B0604020202020204" pitchFamily="34" charset="0"/>
            </a:endParaRPr>
          </a:p>
        </p:txBody>
      </p:sp>
      <p:sp>
        <p:nvSpPr>
          <p:cNvPr id="11" name="Shape 7"/>
          <p:cNvSpPr/>
          <p:nvPr/>
        </p:nvSpPr>
        <p:spPr>
          <a:xfrm>
            <a:off x="453509" y="4616654"/>
            <a:ext cx="6861691" cy="113348"/>
          </a:xfrm>
          <a:prstGeom prst="roundRect">
            <a:avLst>
              <a:gd name="adj" fmla="val 42024"/>
            </a:avLst>
          </a:prstGeom>
          <a:solidFill>
            <a:srgbClr val="CCEEFF"/>
          </a:solidFill>
          <a:ln w="7620">
            <a:solidFill>
              <a:srgbClr val="B2D4E5"/>
            </a:solidFill>
            <a:prstDash val="solid"/>
          </a:ln>
        </p:spPr>
        <p:txBody>
          <a:bodyPr/>
          <a:lstStyle/>
          <a:p>
            <a:endParaRPr lang="en-US" dirty="0">
              <a:latin typeface="Palatino Linotype" panose="02040502050505030304" pitchFamily="18" charset="0"/>
            </a:endParaRPr>
          </a:p>
        </p:txBody>
      </p:sp>
      <p:sp>
        <p:nvSpPr>
          <p:cNvPr id="12" name="Text 8"/>
          <p:cNvSpPr/>
          <p:nvPr/>
        </p:nvSpPr>
        <p:spPr>
          <a:xfrm>
            <a:off x="7485218" y="987742"/>
            <a:ext cx="1717358" cy="185976"/>
          </a:xfrm>
          <a:prstGeom prst="rect">
            <a:avLst/>
          </a:prstGeom>
          <a:noFill/>
          <a:ln/>
        </p:spPr>
        <p:txBody>
          <a:bodyPr wrap="none" lIns="0" tIns="0" rIns="0" bIns="0" rtlCol="0" anchor="t"/>
          <a:lstStyle/>
          <a:p>
            <a:pPr marL="0" indent="0" algn="l">
              <a:lnSpc>
                <a:spcPts val="145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Bước 3 — Xác định hướng</a:t>
            </a:r>
            <a:endParaRPr lang="en-US" sz="2000" dirty="0">
              <a:latin typeface="Palatino Linotype" panose="02040502050505030304" pitchFamily="18" charset="0"/>
            </a:endParaRPr>
          </a:p>
        </p:txBody>
      </p:sp>
      <p:sp>
        <p:nvSpPr>
          <p:cNvPr id="13" name="Text 9"/>
          <p:cNvSpPr/>
          <p:nvPr/>
        </p:nvSpPr>
        <p:spPr>
          <a:xfrm>
            <a:off x="7485221" y="1392585"/>
            <a:ext cx="6634996" cy="181451"/>
          </a:xfrm>
          <a:prstGeom prst="rect">
            <a:avLst/>
          </a:prstGeom>
          <a:noFill/>
          <a:ln/>
        </p:spPr>
        <p:txBody>
          <a:bodyPr wrap="none" lIns="0" tIns="0" rIns="0" bIns="0" rtlCol="0" anchor="t"/>
          <a:lstStyle/>
          <a:p>
            <a:pPr marL="0" indent="0" algn="l">
              <a:lnSpc>
                <a:spcPts val="1400"/>
              </a:lnSpc>
              <a:buNone/>
            </a:pPr>
            <a:r>
              <a:rPr lang="en-US" dirty="0">
                <a:solidFill>
                  <a:srgbClr val="272525"/>
                </a:solidFill>
                <a:latin typeface="Palatino Linotype" panose="02040502050505030304" pitchFamily="18" charset="0"/>
                <a:ea typeface="Inter" pitchFamily="34" charset="-122"/>
                <a:cs typeface="Inter" pitchFamily="34" charset="-120"/>
              </a:rPr>
              <a:t>Tính biểu đồ hướng gradient trong vùng lân cận để gán </a:t>
            </a:r>
            <a:r>
              <a:rPr lang="en-US" dirty="0" err="1">
                <a:solidFill>
                  <a:srgbClr val="272525"/>
                </a:solidFill>
                <a:latin typeface="Palatino Linotype" panose="02040502050505030304" pitchFamily="18" charset="0"/>
                <a:ea typeface="Inter" pitchFamily="34" charset="-122"/>
                <a:cs typeface="Inter" pitchFamily="34" charset="-120"/>
              </a:rPr>
              <a:t>hướng</a:t>
            </a:r>
            <a:r>
              <a:rPr lang="en-US" dirty="0">
                <a:solidFill>
                  <a:srgbClr val="272525"/>
                </a:solidFill>
                <a:latin typeface="Palatino Linotype" panose="02040502050505030304" pitchFamily="18" charset="0"/>
                <a:ea typeface="Inter" pitchFamily="34" charset="-122"/>
                <a:cs typeface="Inter" pitchFamily="34" charset="-120"/>
              </a:rPr>
              <a:t> </a:t>
            </a:r>
            <a:r>
              <a:rPr lang="en-US" dirty="0" err="1">
                <a:solidFill>
                  <a:srgbClr val="272525"/>
                </a:solidFill>
                <a:latin typeface="Palatino Linotype" panose="02040502050505030304" pitchFamily="18" charset="0"/>
                <a:ea typeface="Inter" pitchFamily="34" charset="-122"/>
                <a:cs typeface="Inter" pitchFamily="34" charset="-120"/>
              </a:rPr>
              <a:t>chính</a:t>
            </a:r>
            <a:endParaRPr lang="en-US" dirty="0">
              <a:solidFill>
                <a:srgbClr val="272525"/>
              </a:solidFill>
              <a:latin typeface="Palatino Linotype" panose="02040502050505030304" pitchFamily="18" charset="0"/>
              <a:ea typeface="Inter" pitchFamily="34" charset="-122"/>
              <a:cs typeface="Inter" pitchFamily="34" charset="-120"/>
            </a:endParaRPr>
          </a:p>
          <a:p>
            <a:pPr marL="0" indent="0" algn="l">
              <a:lnSpc>
                <a:spcPts val="1400"/>
              </a:lnSpc>
              <a:buNone/>
            </a:pPr>
            <a:endParaRPr lang="en-US" dirty="0">
              <a:solidFill>
                <a:srgbClr val="272525"/>
              </a:solidFill>
              <a:latin typeface="Palatino Linotype" panose="02040502050505030304" pitchFamily="18" charset="0"/>
              <a:ea typeface="Inter" pitchFamily="34" charset="-122"/>
              <a:cs typeface="Inter" pitchFamily="34" charset="-120"/>
            </a:endParaRPr>
          </a:p>
          <a:p>
            <a:pPr marL="0" indent="0" algn="l">
              <a:lnSpc>
                <a:spcPts val="1400"/>
              </a:lnSpc>
              <a:buNone/>
            </a:pPr>
            <a:r>
              <a:rPr lang="en-US" dirty="0" err="1">
                <a:solidFill>
                  <a:srgbClr val="272525"/>
                </a:solidFill>
                <a:latin typeface="Palatino Linotype" panose="02040502050505030304" pitchFamily="18" charset="0"/>
                <a:ea typeface="Inter" pitchFamily="34" charset="-122"/>
                <a:cs typeface="Inter" pitchFamily="34" charset="-120"/>
              </a:rPr>
              <a:t>cho</a:t>
            </a:r>
            <a:r>
              <a:rPr lang="en-US" dirty="0">
                <a:solidFill>
                  <a:srgbClr val="272525"/>
                </a:solidFill>
                <a:latin typeface="Palatino Linotype" panose="02040502050505030304" pitchFamily="18" charset="0"/>
                <a:ea typeface="Inter" pitchFamily="34" charset="-122"/>
                <a:cs typeface="Inter" pitchFamily="34" charset="-120"/>
              </a:rPr>
              <a:t> keypoint.</a:t>
            </a:r>
            <a:endParaRPr lang="en-US" dirty="0">
              <a:latin typeface="Palatino Linotype" panose="02040502050505030304" pitchFamily="18" charset="0"/>
            </a:endParaRPr>
          </a:p>
        </p:txBody>
      </p:sp>
      <p:sp>
        <p:nvSpPr>
          <p:cNvPr id="15" name="Shape 10"/>
          <p:cNvSpPr/>
          <p:nvPr/>
        </p:nvSpPr>
        <p:spPr>
          <a:xfrm>
            <a:off x="7371873" y="3887093"/>
            <a:ext cx="6861691" cy="113348"/>
          </a:xfrm>
          <a:prstGeom prst="roundRect">
            <a:avLst>
              <a:gd name="adj" fmla="val 42024"/>
            </a:avLst>
          </a:prstGeom>
          <a:solidFill>
            <a:srgbClr val="CCEEFF"/>
          </a:solidFill>
          <a:ln w="7620">
            <a:solidFill>
              <a:srgbClr val="B2D4E5"/>
            </a:solidFill>
            <a:prstDash val="solid"/>
          </a:ln>
        </p:spPr>
        <p:txBody>
          <a:bodyPr/>
          <a:lstStyle/>
          <a:p>
            <a:endParaRPr lang="vi-VN"/>
          </a:p>
        </p:txBody>
      </p:sp>
      <p:sp>
        <p:nvSpPr>
          <p:cNvPr id="16" name="Text 11"/>
          <p:cNvSpPr/>
          <p:nvPr/>
        </p:nvSpPr>
        <p:spPr>
          <a:xfrm>
            <a:off x="7485221" y="4168289"/>
            <a:ext cx="1488519" cy="185976"/>
          </a:xfrm>
          <a:prstGeom prst="rect">
            <a:avLst/>
          </a:prstGeom>
          <a:noFill/>
          <a:ln/>
        </p:spPr>
        <p:txBody>
          <a:bodyPr wrap="none" lIns="0" tIns="0" rIns="0" bIns="0" rtlCol="0" anchor="t"/>
          <a:lstStyle/>
          <a:p>
            <a:pPr marL="0" indent="0" algn="l">
              <a:lnSpc>
                <a:spcPts val="145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Bước 4 — Tạo mô tả</a:t>
            </a:r>
            <a:endParaRPr lang="en-US" sz="2000" dirty="0">
              <a:latin typeface="Palatino Linotype" panose="02040502050505030304" pitchFamily="18" charset="0"/>
            </a:endParaRPr>
          </a:p>
        </p:txBody>
      </p:sp>
      <p:sp>
        <p:nvSpPr>
          <p:cNvPr id="17" name="Text 12"/>
          <p:cNvSpPr/>
          <p:nvPr/>
        </p:nvSpPr>
        <p:spPr>
          <a:xfrm>
            <a:off x="7482972" y="4452031"/>
            <a:ext cx="6634996" cy="181451"/>
          </a:xfrm>
          <a:prstGeom prst="rect">
            <a:avLst/>
          </a:prstGeom>
          <a:noFill/>
          <a:ln/>
        </p:spPr>
        <p:txBody>
          <a:bodyPr wrap="none" lIns="0" tIns="0" rIns="0" bIns="0" rtlCol="0" anchor="t"/>
          <a:lstStyle/>
          <a:p>
            <a:pPr marL="0" indent="0" algn="l">
              <a:buNone/>
            </a:pPr>
            <a:r>
              <a:rPr lang="en-US" dirty="0">
                <a:solidFill>
                  <a:srgbClr val="272525"/>
                </a:solidFill>
                <a:latin typeface="Palatino Linotype" panose="02040502050505030304" pitchFamily="18" charset="0"/>
                <a:ea typeface="Inter" pitchFamily="34" charset="-122"/>
                <a:cs typeface="Inter" pitchFamily="34" charset="-120"/>
              </a:rPr>
              <a:t>Mô tả bằng vector 128 chiều: cửa sổ 16x16 chia 4x4 khối, mỗi </a:t>
            </a:r>
            <a:r>
              <a:rPr lang="en-US" dirty="0" err="1">
                <a:solidFill>
                  <a:srgbClr val="272525"/>
                </a:solidFill>
                <a:latin typeface="Palatino Linotype" panose="02040502050505030304" pitchFamily="18" charset="0"/>
                <a:ea typeface="Inter" pitchFamily="34" charset="-122"/>
                <a:cs typeface="Inter" pitchFamily="34" charset="-120"/>
              </a:rPr>
              <a:t>khối</a:t>
            </a:r>
            <a:r>
              <a:rPr lang="en-US" dirty="0">
                <a:solidFill>
                  <a:srgbClr val="272525"/>
                </a:solidFill>
                <a:latin typeface="Palatino Linotype" panose="02040502050505030304" pitchFamily="18" charset="0"/>
                <a:ea typeface="Inter" pitchFamily="34" charset="-122"/>
                <a:cs typeface="Inter" pitchFamily="34" charset="-120"/>
              </a:rPr>
              <a:t> </a:t>
            </a:r>
            <a:r>
              <a:rPr lang="en-US" dirty="0" err="1">
                <a:solidFill>
                  <a:srgbClr val="272525"/>
                </a:solidFill>
                <a:latin typeface="Palatino Linotype" panose="02040502050505030304" pitchFamily="18" charset="0"/>
                <a:ea typeface="Inter" pitchFamily="34" charset="-122"/>
                <a:cs typeface="Inter" pitchFamily="34" charset="-120"/>
              </a:rPr>
              <a:t>có</a:t>
            </a:r>
            <a:endParaRPr lang="en-US" dirty="0">
              <a:solidFill>
                <a:srgbClr val="272525"/>
              </a:solidFill>
              <a:latin typeface="Palatino Linotype" panose="02040502050505030304" pitchFamily="18" charset="0"/>
              <a:ea typeface="Inter" pitchFamily="34" charset="-122"/>
              <a:cs typeface="Inter" pitchFamily="34" charset="-120"/>
            </a:endParaRPr>
          </a:p>
          <a:p>
            <a:pPr marL="0" indent="0" algn="l">
              <a:buNone/>
            </a:pPr>
            <a:r>
              <a:rPr lang="en-US" dirty="0">
                <a:solidFill>
                  <a:srgbClr val="272525"/>
                </a:solidFill>
                <a:latin typeface="Palatino Linotype" panose="02040502050505030304" pitchFamily="18" charset="0"/>
                <a:ea typeface="Inter" pitchFamily="34" charset="-122"/>
                <a:cs typeface="Inter" pitchFamily="34" charset="-120"/>
              </a:rPr>
              <a:t> 8 hướng → 4x4x8 = 128.</a:t>
            </a:r>
            <a:endParaRPr lang="en-US" dirty="0">
              <a:latin typeface="Palatino Linotype" panose="02040502050505030304" pitchFamily="18" charset="0"/>
            </a:endParaRPr>
          </a:p>
        </p:txBody>
      </p:sp>
      <p:pic>
        <p:nvPicPr>
          <p:cNvPr id="19" name="image20.png">
            <a:extLst>
              <a:ext uri="{FF2B5EF4-FFF2-40B4-BE49-F238E27FC236}">
                <a16:creationId xmlns:a16="http://schemas.microsoft.com/office/drawing/2014/main" id="{EABC735F-22A8-4BE7-BE10-B951E8086C19}"/>
              </a:ext>
            </a:extLst>
          </p:cNvPr>
          <p:cNvPicPr/>
          <p:nvPr/>
        </p:nvPicPr>
        <p:blipFill>
          <a:blip r:embed="rId3"/>
          <a:srcRect/>
          <a:stretch>
            <a:fillRect/>
          </a:stretch>
        </p:blipFill>
        <p:spPr>
          <a:xfrm>
            <a:off x="396834" y="2149869"/>
            <a:ext cx="6861691" cy="2244930"/>
          </a:xfrm>
          <a:prstGeom prst="rect">
            <a:avLst/>
          </a:prstGeom>
          <a:ln/>
        </p:spPr>
      </p:pic>
      <p:pic>
        <p:nvPicPr>
          <p:cNvPr id="20" name="image3.png">
            <a:extLst>
              <a:ext uri="{FF2B5EF4-FFF2-40B4-BE49-F238E27FC236}">
                <a16:creationId xmlns:a16="http://schemas.microsoft.com/office/drawing/2014/main" id="{5897D4CC-7286-4B05-8BA9-9100B4AC911A}"/>
              </a:ext>
            </a:extLst>
          </p:cNvPr>
          <p:cNvPicPr/>
          <p:nvPr/>
        </p:nvPicPr>
        <p:blipFill>
          <a:blip r:embed="rId4"/>
          <a:srcRect/>
          <a:stretch>
            <a:fillRect/>
          </a:stretch>
        </p:blipFill>
        <p:spPr>
          <a:xfrm>
            <a:off x="7485221" y="2219370"/>
            <a:ext cx="6748343" cy="1127700"/>
          </a:xfrm>
          <a:prstGeom prst="rect">
            <a:avLst/>
          </a:prstGeom>
          <a:ln/>
        </p:spPr>
      </p:pic>
      <p:pic>
        <p:nvPicPr>
          <p:cNvPr id="21" name="image27.png">
            <a:extLst>
              <a:ext uri="{FF2B5EF4-FFF2-40B4-BE49-F238E27FC236}">
                <a16:creationId xmlns:a16="http://schemas.microsoft.com/office/drawing/2014/main" id="{E5A5749E-66BF-4BA0-91AA-077368181F19}"/>
              </a:ext>
            </a:extLst>
          </p:cNvPr>
          <p:cNvPicPr/>
          <p:nvPr/>
        </p:nvPicPr>
        <p:blipFill>
          <a:blip r:embed="rId5"/>
          <a:srcRect/>
          <a:stretch>
            <a:fillRect/>
          </a:stretch>
        </p:blipFill>
        <p:spPr>
          <a:xfrm>
            <a:off x="7485218" y="5080488"/>
            <a:ext cx="6634997" cy="2960704"/>
          </a:xfrm>
          <a:prstGeom prst="rect">
            <a:avLst/>
          </a:prstGeom>
          <a:ln/>
        </p:spPr>
      </p:pic>
      <p:pic>
        <p:nvPicPr>
          <p:cNvPr id="23" name="Picture 22">
            <a:extLst>
              <a:ext uri="{FF2B5EF4-FFF2-40B4-BE49-F238E27FC236}">
                <a16:creationId xmlns:a16="http://schemas.microsoft.com/office/drawing/2014/main" id="{C21BE075-EECC-4A90-A2E5-B0C1BE27D8E2}"/>
              </a:ext>
            </a:extLst>
          </p:cNvPr>
          <p:cNvPicPr>
            <a:picLocks noChangeAspect="1"/>
          </p:cNvPicPr>
          <p:nvPr/>
        </p:nvPicPr>
        <p:blipFill>
          <a:blip r:embed="rId6"/>
          <a:stretch>
            <a:fillRect/>
          </a:stretch>
        </p:blipFill>
        <p:spPr>
          <a:xfrm>
            <a:off x="12822216" y="7777779"/>
            <a:ext cx="1808184" cy="41294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72442"/>
            <a:ext cx="6158508"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Minh họa kết quả SIFT</a:t>
            </a:r>
            <a:endParaRPr lang="en-US" sz="4650" dirty="0">
              <a:latin typeface="Palatino Linotype" panose="02040502050505030304" pitchFamily="18" charset="0"/>
            </a:endParaRPr>
          </a:p>
        </p:txBody>
      </p:sp>
      <p:sp>
        <p:nvSpPr>
          <p:cNvPr id="3" name="Text 1"/>
          <p:cNvSpPr/>
          <p:nvPr/>
        </p:nvSpPr>
        <p:spPr>
          <a:xfrm>
            <a:off x="793790" y="1684412"/>
            <a:ext cx="13042821" cy="362903"/>
          </a:xfrm>
          <a:prstGeom prst="rect">
            <a:avLst/>
          </a:prstGeom>
          <a:noFill/>
          <a:ln/>
        </p:spPr>
        <p:txBody>
          <a:bodyPr wrap="none" lIns="0" tIns="0" rIns="0" bIns="0" rtlCol="0" anchor="t"/>
          <a:lstStyle/>
          <a:p>
            <a:pPr marL="0" indent="0" algn="l">
              <a:lnSpc>
                <a:spcPts val="2850"/>
              </a:lnSpc>
              <a:buNone/>
            </a:pPr>
            <a:r>
              <a:rPr lang="en-US" sz="2400" dirty="0">
                <a:solidFill>
                  <a:srgbClr val="272525"/>
                </a:solidFill>
                <a:latin typeface="Palatino Linotype" panose="02040502050505030304" pitchFamily="18" charset="0"/>
                <a:ea typeface="Inter" pitchFamily="34" charset="-122"/>
                <a:cs typeface="Inter" pitchFamily="34" charset="-120"/>
              </a:rPr>
              <a:t>Ví dụ: các keypoint với vectơ đặc trưng trên ảnh nguồn cho thấy khả năng bắt cặp chính </a:t>
            </a:r>
            <a:r>
              <a:rPr lang="en-US" sz="2400" dirty="0" err="1">
                <a:solidFill>
                  <a:srgbClr val="272525"/>
                </a:solidFill>
                <a:latin typeface="Palatino Linotype" panose="02040502050505030304" pitchFamily="18" charset="0"/>
                <a:ea typeface="Inter" pitchFamily="34" charset="-122"/>
                <a:cs typeface="Inter" pitchFamily="34" charset="-120"/>
              </a:rPr>
              <a:t>xác</a:t>
            </a:r>
            <a:r>
              <a:rPr lang="en-US" sz="24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850"/>
              </a:lnSpc>
              <a:buNone/>
            </a:pPr>
            <a:r>
              <a:rPr lang="en-US" sz="2400" dirty="0" err="1">
                <a:solidFill>
                  <a:srgbClr val="272525"/>
                </a:solidFill>
                <a:latin typeface="Palatino Linotype" panose="02040502050505030304" pitchFamily="18" charset="0"/>
                <a:ea typeface="Inter" pitchFamily="34" charset="-122"/>
                <a:cs typeface="Inter" pitchFamily="34" charset="-120"/>
              </a:rPr>
              <a:t>giữa</a:t>
            </a:r>
            <a:r>
              <a:rPr lang="en-US" sz="2400" dirty="0">
                <a:solidFill>
                  <a:srgbClr val="272525"/>
                </a:solidFill>
                <a:latin typeface="Palatino Linotype" panose="02040502050505030304" pitchFamily="18" charset="0"/>
                <a:ea typeface="Inter" pitchFamily="34" charset="-122"/>
                <a:cs typeface="Inter" pitchFamily="34" charset="-120"/>
              </a:rPr>
              <a:t> hai ảnh.</a:t>
            </a:r>
            <a:endParaRPr lang="en-US" sz="2400" dirty="0">
              <a:latin typeface="Palatino Linotype" panose="02040502050505030304" pitchFamily="18" charset="0"/>
            </a:endParaRPr>
          </a:p>
        </p:txBody>
      </p:sp>
      <p:pic>
        <p:nvPicPr>
          <p:cNvPr id="8" name="Picture 7">
            <a:extLst>
              <a:ext uri="{FF2B5EF4-FFF2-40B4-BE49-F238E27FC236}">
                <a16:creationId xmlns:a16="http://schemas.microsoft.com/office/drawing/2014/main" id="{F307E8D6-3DC3-4518-BBC0-A8CAB0F616ED}"/>
              </a:ext>
            </a:extLst>
          </p:cNvPr>
          <p:cNvPicPr>
            <a:picLocks noChangeAspect="1"/>
          </p:cNvPicPr>
          <p:nvPr/>
        </p:nvPicPr>
        <p:blipFill>
          <a:blip r:embed="rId3"/>
          <a:stretch>
            <a:fillRect/>
          </a:stretch>
        </p:blipFill>
        <p:spPr>
          <a:xfrm>
            <a:off x="12696555" y="7572283"/>
            <a:ext cx="1933845" cy="657317"/>
          </a:xfrm>
          <a:prstGeom prst="rect">
            <a:avLst/>
          </a:prstGeom>
        </p:spPr>
      </p:pic>
      <p:pic>
        <p:nvPicPr>
          <p:cNvPr id="9" name="image26.png">
            <a:extLst>
              <a:ext uri="{FF2B5EF4-FFF2-40B4-BE49-F238E27FC236}">
                <a16:creationId xmlns:a16="http://schemas.microsoft.com/office/drawing/2014/main" id="{50BD1412-FC4C-429E-A616-61FDC7DEBA01}"/>
              </a:ext>
            </a:extLst>
          </p:cNvPr>
          <p:cNvPicPr/>
          <p:nvPr/>
        </p:nvPicPr>
        <p:blipFill>
          <a:blip r:embed="rId4"/>
          <a:srcRect/>
          <a:stretch>
            <a:fillRect/>
          </a:stretch>
        </p:blipFill>
        <p:spPr>
          <a:xfrm>
            <a:off x="793790" y="2791758"/>
            <a:ext cx="12739330" cy="4665400"/>
          </a:xfrm>
          <a:prstGeom prst="rect">
            <a:avLst/>
          </a:prstGeo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2427" y="322506"/>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Thuật toán RANSAC để tìm ma trận </a:t>
            </a:r>
            <a:r>
              <a:rPr lang="en-US" sz="4650" b="1" dirty="0" err="1">
                <a:solidFill>
                  <a:srgbClr val="000000"/>
                </a:solidFill>
                <a:latin typeface="Palatino Linotype" panose="02040502050505030304" pitchFamily="18" charset="0"/>
                <a:ea typeface="Petrona Bold" pitchFamily="34" charset="-122"/>
                <a:cs typeface="Petrona Bold" pitchFamily="34" charset="-120"/>
              </a:rPr>
              <a:t>Homography</a:t>
            </a:r>
            <a:endParaRPr lang="en-US" sz="4650" dirty="0">
              <a:latin typeface="Palatino Linotype" panose="02040502050505030304" pitchFamily="18" charset="0"/>
            </a:endParaRPr>
          </a:p>
        </p:txBody>
      </p:sp>
      <p:sp>
        <p:nvSpPr>
          <p:cNvPr id="4" name="Text 1"/>
          <p:cNvSpPr/>
          <p:nvPr/>
        </p:nvSpPr>
        <p:spPr>
          <a:xfrm>
            <a:off x="632426" y="2045566"/>
            <a:ext cx="7556421"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Sau khi có cặp điểm khớp, biểu diễn mối quan hệ bằng ma trận đồng nhất H (homography) và dùng RANSAC để ước lượng H robust:</a:t>
            </a:r>
            <a:endParaRPr lang="en-US" sz="2000" dirty="0">
              <a:latin typeface="Palatino Linotype" panose="02040502050505030304" pitchFamily="18" charset="0"/>
            </a:endParaRPr>
          </a:p>
        </p:txBody>
      </p:sp>
      <p:sp>
        <p:nvSpPr>
          <p:cNvPr id="5" name="Text 2"/>
          <p:cNvSpPr/>
          <p:nvPr/>
        </p:nvSpPr>
        <p:spPr>
          <a:xfrm>
            <a:off x="632425" y="3344095"/>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2000" dirty="0">
                <a:solidFill>
                  <a:srgbClr val="272525"/>
                </a:solidFill>
                <a:latin typeface="Palatino Linotype" panose="02040502050505030304" pitchFamily="18" charset="0"/>
                <a:ea typeface="Inter" pitchFamily="34" charset="-122"/>
                <a:cs typeface="Inter" pitchFamily="34" charset="-120"/>
              </a:rPr>
              <a:t>Chọn ngẫu nhiên 4 cặp điểm, tính H bằng tối thiểu hóa hàm mất.</a:t>
            </a:r>
            <a:endParaRPr lang="en-US" sz="2000" dirty="0">
              <a:latin typeface="Palatino Linotype" panose="02040502050505030304" pitchFamily="18" charset="0"/>
            </a:endParaRPr>
          </a:p>
        </p:txBody>
      </p:sp>
      <p:sp>
        <p:nvSpPr>
          <p:cNvPr id="6" name="Text 3"/>
          <p:cNvSpPr/>
          <p:nvPr/>
        </p:nvSpPr>
        <p:spPr>
          <a:xfrm>
            <a:off x="632429" y="5308267"/>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2000" dirty="0">
                <a:solidFill>
                  <a:srgbClr val="272525"/>
                </a:solidFill>
                <a:latin typeface="Palatino Linotype" panose="02040502050505030304" pitchFamily="18" charset="0"/>
                <a:ea typeface="Inter" pitchFamily="34" charset="-122"/>
                <a:cs typeface="Inter" pitchFamily="34" charset="-120"/>
              </a:rPr>
              <a:t>Lặp nhiều lần, chọn H có Loss nhỏ nhất.</a:t>
            </a:r>
            <a:endParaRPr lang="en-US" sz="2000" dirty="0">
              <a:latin typeface="Palatino Linotype" panose="02040502050505030304" pitchFamily="18" charset="0"/>
            </a:endParaRPr>
          </a:p>
        </p:txBody>
      </p:sp>
      <p:sp>
        <p:nvSpPr>
          <p:cNvPr id="7" name="Text 4"/>
          <p:cNvSpPr/>
          <p:nvPr/>
        </p:nvSpPr>
        <p:spPr>
          <a:xfrm>
            <a:off x="632427" y="6083206"/>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2000" dirty="0">
                <a:solidFill>
                  <a:srgbClr val="272525"/>
                </a:solidFill>
                <a:latin typeface="Palatino Linotype" panose="02040502050505030304" pitchFamily="18" charset="0"/>
                <a:ea typeface="Inter" pitchFamily="34" charset="-122"/>
                <a:cs typeface="Inter" pitchFamily="34" charset="-120"/>
              </a:rPr>
              <a:t>Dùng H tốt nhất để biến đổi phối cảnh ảnh nguồn sang ảnh đích.</a:t>
            </a:r>
            <a:endParaRPr lang="en-US" sz="2000" dirty="0">
              <a:latin typeface="Palatino Linotype" panose="02040502050505030304" pitchFamily="18" charset="0"/>
            </a:endParaRPr>
          </a:p>
        </p:txBody>
      </p:sp>
      <p:pic>
        <p:nvPicPr>
          <p:cNvPr id="9" name="Picture 8">
            <a:extLst>
              <a:ext uri="{FF2B5EF4-FFF2-40B4-BE49-F238E27FC236}">
                <a16:creationId xmlns:a16="http://schemas.microsoft.com/office/drawing/2014/main" id="{7A4EEA3B-4334-4D64-B73F-C277C2DD60BB}"/>
              </a:ext>
            </a:extLst>
          </p:cNvPr>
          <p:cNvPicPr>
            <a:picLocks noChangeAspect="1"/>
          </p:cNvPicPr>
          <p:nvPr/>
        </p:nvPicPr>
        <p:blipFill>
          <a:blip r:embed="rId3"/>
          <a:stretch>
            <a:fillRect/>
          </a:stretch>
        </p:blipFill>
        <p:spPr>
          <a:xfrm>
            <a:off x="12696555" y="7572283"/>
            <a:ext cx="1933845" cy="657317"/>
          </a:xfrm>
          <a:prstGeom prst="rect">
            <a:avLst/>
          </a:prstGeom>
        </p:spPr>
      </p:pic>
      <p:pic>
        <p:nvPicPr>
          <p:cNvPr id="10" name="image14.png">
            <a:extLst>
              <a:ext uri="{FF2B5EF4-FFF2-40B4-BE49-F238E27FC236}">
                <a16:creationId xmlns:a16="http://schemas.microsoft.com/office/drawing/2014/main" id="{A9F5583E-8E8C-4D3E-996F-6D3C8D8C00C9}"/>
              </a:ext>
            </a:extLst>
          </p:cNvPr>
          <p:cNvPicPr/>
          <p:nvPr/>
        </p:nvPicPr>
        <p:blipFill>
          <a:blip r:embed="rId4"/>
          <a:srcRect/>
          <a:stretch>
            <a:fillRect/>
          </a:stretch>
        </p:blipFill>
        <p:spPr>
          <a:xfrm>
            <a:off x="2148282" y="3891276"/>
            <a:ext cx="4424644" cy="1004955"/>
          </a:xfrm>
          <a:prstGeom prst="rect">
            <a:avLst/>
          </a:prstGeom>
          <a:ln/>
        </p:spPr>
      </p:pic>
      <p:pic>
        <p:nvPicPr>
          <p:cNvPr id="11" name="image19.png">
            <a:extLst>
              <a:ext uri="{FF2B5EF4-FFF2-40B4-BE49-F238E27FC236}">
                <a16:creationId xmlns:a16="http://schemas.microsoft.com/office/drawing/2014/main" id="{D52E9C7C-8011-412C-8D44-DE04B635490E}"/>
              </a:ext>
            </a:extLst>
          </p:cNvPr>
          <p:cNvPicPr/>
          <p:nvPr/>
        </p:nvPicPr>
        <p:blipFill>
          <a:blip r:embed="rId5"/>
          <a:srcRect/>
          <a:stretch>
            <a:fillRect/>
          </a:stretch>
        </p:blipFill>
        <p:spPr>
          <a:xfrm>
            <a:off x="8415839" y="794065"/>
            <a:ext cx="5902589" cy="6641469"/>
          </a:xfrm>
          <a:prstGeom prst="rect">
            <a:avLst/>
          </a:prstGeo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46565"/>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Chương IV: Cài đặt và Kết quả Thực nghiệm</a:t>
            </a:r>
            <a:endParaRPr lang="en-US" sz="4650" dirty="0">
              <a:latin typeface="Palatino Linotype" panose="02040502050505030304" pitchFamily="18" charset="0"/>
            </a:endParaRPr>
          </a:p>
        </p:txBody>
      </p:sp>
      <p:sp>
        <p:nvSpPr>
          <p:cNvPr id="4" name="Text 1"/>
          <p:cNvSpPr/>
          <p:nvPr/>
        </p:nvSpPr>
        <p:spPr>
          <a:xfrm>
            <a:off x="6280190" y="3833796"/>
            <a:ext cx="7556421" cy="1175922"/>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Palatino Linotype" panose="02040502050505030304" pitchFamily="18" charset="0"/>
                <a:ea typeface="Inter" pitchFamily="34" charset="-122"/>
                <a:cs typeface="Inter" pitchFamily="34" charset="-120"/>
              </a:rPr>
              <a:t>Trình bày quy trình và các bước cài đặt chương trình ghép ảnh Panorama sử </a:t>
            </a:r>
            <a:r>
              <a:rPr lang="en-US" sz="2400" dirty="0" err="1">
                <a:solidFill>
                  <a:srgbClr val="272525"/>
                </a:solidFill>
                <a:latin typeface="Palatino Linotype" panose="02040502050505030304" pitchFamily="18" charset="0"/>
                <a:ea typeface="Inter" pitchFamily="34" charset="-122"/>
                <a:cs typeface="Inter" pitchFamily="34" charset="-120"/>
              </a:rPr>
              <a:t>dụng</a:t>
            </a:r>
            <a:r>
              <a:rPr lang="en-US" sz="2400" dirty="0">
                <a:solidFill>
                  <a:srgbClr val="272525"/>
                </a:solidFill>
                <a:latin typeface="Palatino Linotype" panose="02040502050505030304" pitchFamily="18" charset="0"/>
                <a:ea typeface="Inter" pitchFamily="34" charset="-122"/>
                <a:cs typeface="Inter" pitchFamily="34" charset="-120"/>
              </a:rPr>
              <a:t> Python.</a:t>
            </a:r>
            <a:endParaRPr lang="en-US" sz="2400" dirty="0">
              <a:latin typeface="Palatino Linotype" panose="02040502050505030304" pitchFamily="18" charset="0"/>
            </a:endParaRPr>
          </a:p>
        </p:txBody>
      </p:sp>
      <p:pic>
        <p:nvPicPr>
          <p:cNvPr id="8" name="Picture 7">
            <a:extLst>
              <a:ext uri="{FF2B5EF4-FFF2-40B4-BE49-F238E27FC236}">
                <a16:creationId xmlns:a16="http://schemas.microsoft.com/office/drawing/2014/main" id="{6DA57FBB-24FB-4B41-A852-B81BF911EBA4}"/>
              </a:ext>
            </a:extLst>
          </p:cNvPr>
          <p:cNvPicPr>
            <a:picLocks noChangeAspect="1"/>
          </p:cNvPicPr>
          <p:nvPr/>
        </p:nvPicPr>
        <p:blipFill>
          <a:blip r:embed="rId4"/>
          <a:stretch>
            <a:fillRect/>
          </a:stretch>
        </p:blipFill>
        <p:spPr>
          <a:xfrm>
            <a:off x="12769327" y="7715736"/>
            <a:ext cx="1861073" cy="4572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29765" y="475702"/>
            <a:ext cx="10232686" cy="603171"/>
          </a:xfrm>
          <a:prstGeom prst="rect">
            <a:avLst/>
          </a:prstGeom>
          <a:noFill/>
          <a:ln/>
        </p:spPr>
        <p:txBody>
          <a:bodyPr wrap="none" lIns="0" tIns="0" rIns="0" bIns="0" rtlCol="0" anchor="t"/>
          <a:lstStyle/>
          <a:p>
            <a:pPr marL="0" indent="0" algn="ctr">
              <a:lnSpc>
                <a:spcPts val="4700"/>
              </a:lnSpc>
              <a:buNone/>
            </a:pPr>
            <a:r>
              <a:rPr lang="en-US" sz="4000" b="1" dirty="0">
                <a:solidFill>
                  <a:srgbClr val="000000"/>
                </a:solidFill>
                <a:latin typeface="Palatino Linotype" panose="02040502050505030304" pitchFamily="18" charset="0"/>
                <a:ea typeface="Petrona Bold" pitchFamily="34" charset="-122"/>
                <a:cs typeface="Petrona Bold" pitchFamily="34" charset="-120"/>
              </a:rPr>
              <a:t>IV.1. Quy trình 5 Bước Ghép Ảnh</a:t>
            </a:r>
            <a:endParaRPr lang="en-US" sz="4000" dirty="0">
              <a:latin typeface="Palatino Linotype" panose="02040502050505030304" pitchFamily="18" charset="0"/>
            </a:endParaRPr>
          </a:p>
        </p:txBody>
      </p:sp>
      <p:pic>
        <p:nvPicPr>
          <p:cNvPr id="3" name="Image 0" descr="preencoded.png"/>
          <p:cNvPicPr>
            <a:picLocks noChangeAspect="1"/>
          </p:cNvPicPr>
          <p:nvPr/>
        </p:nvPicPr>
        <p:blipFill>
          <a:blip r:embed="rId3"/>
          <a:stretch>
            <a:fillRect/>
          </a:stretch>
        </p:blipFill>
        <p:spPr>
          <a:xfrm>
            <a:off x="643295" y="1476137"/>
            <a:ext cx="551378" cy="1143000"/>
          </a:xfrm>
          <a:prstGeom prst="rect">
            <a:avLst/>
          </a:prstGeom>
        </p:spPr>
      </p:pic>
      <p:sp>
        <p:nvSpPr>
          <p:cNvPr id="4" name="Text 1"/>
          <p:cNvSpPr/>
          <p:nvPr/>
        </p:nvSpPr>
        <p:spPr>
          <a:xfrm>
            <a:off x="1378387" y="1659850"/>
            <a:ext cx="2912745"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1: Phát hiện Keypoint</a:t>
            </a:r>
            <a:endParaRPr lang="en-US" sz="2800" dirty="0">
              <a:latin typeface="Palatino Linotype" panose="02040502050505030304" pitchFamily="18" charset="0"/>
            </a:endParaRPr>
          </a:p>
        </p:txBody>
      </p:sp>
      <p:sp>
        <p:nvSpPr>
          <p:cNvPr id="5" name="Text 2"/>
          <p:cNvSpPr/>
          <p:nvPr/>
        </p:nvSpPr>
        <p:spPr>
          <a:xfrm>
            <a:off x="1378387" y="2071568"/>
            <a:ext cx="12608719" cy="294084"/>
          </a:xfrm>
          <a:prstGeom prst="rect">
            <a:avLst/>
          </a:prstGeom>
          <a:noFill/>
          <a:ln/>
        </p:spPr>
        <p:txBody>
          <a:bodyPr wrap="none" lIns="0" tIns="0" rIns="0" bIns="0" rtlCol="0" anchor="t"/>
          <a:lstStyle/>
          <a:p>
            <a:pPr marL="0" indent="0" algn="l">
              <a:lnSpc>
                <a:spcPts val="2300"/>
              </a:lnSpc>
              <a:buNone/>
            </a:pPr>
            <a:r>
              <a:rPr lang="en-US" sz="2000" dirty="0">
                <a:solidFill>
                  <a:srgbClr val="272525"/>
                </a:solidFill>
                <a:latin typeface="Palatino Linotype" panose="02040502050505030304" pitchFamily="18" charset="0"/>
                <a:ea typeface="Inter" pitchFamily="34" charset="-122"/>
                <a:cs typeface="Inter" pitchFamily="34" charset="-120"/>
              </a:rPr>
              <a:t>Tìm tập điểm keypoint (S1, S2) và bộ mô tả (DS1, DS2) cho ảnh nguồn và ảnh đích.</a:t>
            </a:r>
            <a:endParaRPr lang="en-US" sz="2000" dirty="0">
              <a:latin typeface="Palatino Linotype" panose="02040502050505030304" pitchFamily="18" charset="0"/>
            </a:endParaRPr>
          </a:p>
        </p:txBody>
      </p:sp>
      <p:pic>
        <p:nvPicPr>
          <p:cNvPr id="6" name="Image 1" descr="preencoded.png"/>
          <p:cNvPicPr>
            <a:picLocks noChangeAspect="1"/>
          </p:cNvPicPr>
          <p:nvPr/>
        </p:nvPicPr>
        <p:blipFill>
          <a:blip r:embed="rId3"/>
          <a:stretch>
            <a:fillRect/>
          </a:stretch>
        </p:blipFill>
        <p:spPr>
          <a:xfrm>
            <a:off x="918924" y="2762726"/>
            <a:ext cx="551378" cy="1143000"/>
          </a:xfrm>
          <a:prstGeom prst="rect">
            <a:avLst/>
          </a:prstGeom>
        </p:spPr>
      </p:pic>
      <p:sp>
        <p:nvSpPr>
          <p:cNvPr id="7" name="Text 3"/>
          <p:cNvSpPr/>
          <p:nvPr/>
        </p:nvSpPr>
        <p:spPr>
          <a:xfrm>
            <a:off x="1654016" y="2946440"/>
            <a:ext cx="2740104"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2: So khớp Bộ mô tả</a:t>
            </a:r>
            <a:endParaRPr lang="en-US" sz="2800" dirty="0">
              <a:latin typeface="Palatino Linotype" panose="02040502050505030304" pitchFamily="18" charset="0"/>
            </a:endParaRPr>
          </a:p>
        </p:txBody>
      </p:sp>
      <p:sp>
        <p:nvSpPr>
          <p:cNvPr id="8" name="Text 4"/>
          <p:cNvSpPr/>
          <p:nvPr/>
        </p:nvSpPr>
        <p:spPr>
          <a:xfrm>
            <a:off x="1654016" y="3358158"/>
            <a:ext cx="12333089" cy="294084"/>
          </a:xfrm>
          <a:prstGeom prst="rect">
            <a:avLst/>
          </a:prstGeom>
          <a:noFill/>
          <a:ln/>
        </p:spPr>
        <p:txBody>
          <a:bodyPr wrap="none" lIns="0" tIns="0" rIns="0" bIns="0" rtlCol="0" anchor="t"/>
          <a:lstStyle/>
          <a:p>
            <a:pPr marL="0" indent="0" algn="l">
              <a:lnSpc>
                <a:spcPts val="2300"/>
              </a:lnSpc>
              <a:buNone/>
            </a:pPr>
            <a:r>
              <a:rPr lang="en-US" sz="2400" dirty="0">
                <a:solidFill>
                  <a:srgbClr val="272525"/>
                </a:solidFill>
                <a:latin typeface="Palatino Linotype" panose="02040502050505030304" pitchFamily="18" charset="0"/>
                <a:ea typeface="Inter" pitchFamily="34" charset="-122"/>
                <a:cs typeface="Inter" pitchFamily="34" charset="-120"/>
              </a:rPr>
              <a:t>Thực hiện so khớp giữa các bộ mô tả DS1 và DS2.</a:t>
            </a:r>
            <a:endParaRPr lang="en-US" sz="2400" dirty="0">
              <a:latin typeface="Palatino Linotype" panose="02040502050505030304" pitchFamily="18" charset="0"/>
            </a:endParaRPr>
          </a:p>
        </p:txBody>
      </p:sp>
      <p:pic>
        <p:nvPicPr>
          <p:cNvPr id="9" name="Image 2" descr="preencoded.png"/>
          <p:cNvPicPr>
            <a:picLocks noChangeAspect="1"/>
          </p:cNvPicPr>
          <p:nvPr/>
        </p:nvPicPr>
        <p:blipFill>
          <a:blip r:embed="rId3"/>
          <a:stretch>
            <a:fillRect/>
          </a:stretch>
        </p:blipFill>
        <p:spPr>
          <a:xfrm>
            <a:off x="1194673" y="4049316"/>
            <a:ext cx="551378" cy="1143000"/>
          </a:xfrm>
          <a:prstGeom prst="rect">
            <a:avLst/>
          </a:prstGeom>
        </p:spPr>
      </p:pic>
      <p:sp>
        <p:nvSpPr>
          <p:cNvPr id="10" name="Text 5"/>
          <p:cNvSpPr/>
          <p:nvPr/>
        </p:nvSpPr>
        <p:spPr>
          <a:xfrm>
            <a:off x="1929765" y="4233029"/>
            <a:ext cx="3657005"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3: Tìm Ma trận Đồng nhất H</a:t>
            </a:r>
            <a:endParaRPr lang="en-US" sz="2800" dirty="0">
              <a:latin typeface="Palatino Linotype" panose="02040502050505030304" pitchFamily="18" charset="0"/>
            </a:endParaRPr>
          </a:p>
        </p:txBody>
      </p:sp>
      <p:sp>
        <p:nvSpPr>
          <p:cNvPr id="11" name="Text 6"/>
          <p:cNvSpPr/>
          <p:nvPr/>
        </p:nvSpPr>
        <p:spPr>
          <a:xfrm>
            <a:off x="1929765" y="4644747"/>
            <a:ext cx="12057340" cy="294084"/>
          </a:xfrm>
          <a:prstGeom prst="rect">
            <a:avLst/>
          </a:prstGeom>
          <a:noFill/>
          <a:ln/>
        </p:spPr>
        <p:txBody>
          <a:bodyPr wrap="none" lIns="0" tIns="0" rIns="0" bIns="0" rtlCol="0" anchor="t"/>
          <a:lstStyle/>
          <a:p>
            <a:pPr marL="0" indent="0" algn="l">
              <a:lnSpc>
                <a:spcPts val="2300"/>
              </a:lnSpc>
              <a:buNone/>
            </a:pPr>
            <a:r>
              <a:rPr lang="en-US" sz="2400" dirty="0">
                <a:solidFill>
                  <a:srgbClr val="272525"/>
                </a:solidFill>
                <a:latin typeface="Palatino Linotype" panose="02040502050505030304" pitchFamily="18" charset="0"/>
                <a:ea typeface="Inter" pitchFamily="34" charset="-122"/>
                <a:cs typeface="Inter" pitchFamily="34" charset="-120"/>
              </a:rPr>
              <a:t>Sử dụng thuật toán RANSAC để tìm ma trận đồng nhất H.</a:t>
            </a:r>
            <a:endParaRPr lang="en-US" sz="2400" dirty="0">
              <a:latin typeface="Palatino Linotype" panose="02040502050505030304" pitchFamily="18" charset="0"/>
            </a:endParaRPr>
          </a:p>
        </p:txBody>
      </p:sp>
      <p:pic>
        <p:nvPicPr>
          <p:cNvPr id="12" name="Image 3" descr="preencoded.png"/>
          <p:cNvPicPr>
            <a:picLocks noChangeAspect="1"/>
          </p:cNvPicPr>
          <p:nvPr/>
        </p:nvPicPr>
        <p:blipFill>
          <a:blip r:embed="rId3"/>
          <a:stretch>
            <a:fillRect/>
          </a:stretch>
        </p:blipFill>
        <p:spPr>
          <a:xfrm>
            <a:off x="1470422" y="5335905"/>
            <a:ext cx="551378" cy="1143000"/>
          </a:xfrm>
          <a:prstGeom prst="rect">
            <a:avLst/>
          </a:prstGeom>
        </p:spPr>
      </p:pic>
      <p:sp>
        <p:nvSpPr>
          <p:cNvPr id="13" name="Text 7"/>
          <p:cNvSpPr/>
          <p:nvPr/>
        </p:nvSpPr>
        <p:spPr>
          <a:xfrm>
            <a:off x="2205514" y="5519618"/>
            <a:ext cx="2917388"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4: Biến đổi Phối cảnh</a:t>
            </a:r>
            <a:endParaRPr lang="en-US" sz="2800" dirty="0">
              <a:latin typeface="Palatino Linotype" panose="02040502050505030304" pitchFamily="18" charset="0"/>
            </a:endParaRPr>
          </a:p>
        </p:txBody>
      </p:sp>
      <p:sp>
        <p:nvSpPr>
          <p:cNvPr id="14" name="Text 8"/>
          <p:cNvSpPr/>
          <p:nvPr/>
        </p:nvSpPr>
        <p:spPr>
          <a:xfrm>
            <a:off x="2205514" y="5931337"/>
            <a:ext cx="11781592" cy="294084"/>
          </a:xfrm>
          <a:prstGeom prst="rect">
            <a:avLst/>
          </a:prstGeom>
          <a:noFill/>
          <a:ln/>
        </p:spPr>
        <p:txBody>
          <a:bodyPr wrap="none" lIns="0" tIns="0" rIns="0" bIns="0" rtlCol="0" anchor="t"/>
          <a:lstStyle/>
          <a:p>
            <a:pPr marL="0" indent="0" algn="l">
              <a:lnSpc>
                <a:spcPts val="2300"/>
              </a:lnSpc>
              <a:buNone/>
            </a:pPr>
            <a:r>
              <a:rPr lang="en-US" sz="2400" dirty="0">
                <a:solidFill>
                  <a:srgbClr val="272525"/>
                </a:solidFill>
                <a:latin typeface="Palatino Linotype" panose="02040502050505030304" pitchFamily="18" charset="0"/>
                <a:ea typeface="Inter" pitchFamily="34" charset="-122"/>
                <a:cs typeface="Inter" pitchFamily="34" charset="-120"/>
              </a:rPr>
              <a:t>Dựa trên ma trận H, biến đổi tọa độ ảnh nguồn sang tọa độ ảnh đích.</a:t>
            </a:r>
            <a:endParaRPr lang="en-US" sz="2400" dirty="0">
              <a:latin typeface="Palatino Linotype" panose="02040502050505030304" pitchFamily="18" charset="0"/>
            </a:endParaRPr>
          </a:p>
        </p:txBody>
      </p:sp>
      <p:pic>
        <p:nvPicPr>
          <p:cNvPr id="15" name="Image 4" descr="preencoded.png"/>
          <p:cNvPicPr>
            <a:picLocks noChangeAspect="1"/>
          </p:cNvPicPr>
          <p:nvPr/>
        </p:nvPicPr>
        <p:blipFill>
          <a:blip r:embed="rId3"/>
          <a:stretch>
            <a:fillRect/>
          </a:stretch>
        </p:blipFill>
        <p:spPr>
          <a:xfrm>
            <a:off x="2021800" y="6589158"/>
            <a:ext cx="551378" cy="1143000"/>
          </a:xfrm>
          <a:prstGeom prst="rect">
            <a:avLst/>
          </a:prstGeom>
        </p:spPr>
      </p:pic>
      <p:sp>
        <p:nvSpPr>
          <p:cNvPr id="16" name="Text 9"/>
          <p:cNvSpPr/>
          <p:nvPr/>
        </p:nvSpPr>
        <p:spPr>
          <a:xfrm>
            <a:off x="2834759" y="6737331"/>
            <a:ext cx="3115151"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5: Ghép Ảnh Panorama</a:t>
            </a:r>
            <a:endParaRPr lang="en-US" sz="2800" dirty="0">
              <a:latin typeface="Palatino Linotype" panose="02040502050505030304" pitchFamily="18" charset="0"/>
            </a:endParaRPr>
          </a:p>
        </p:txBody>
      </p:sp>
      <p:sp>
        <p:nvSpPr>
          <p:cNvPr id="17" name="Text 10"/>
          <p:cNvSpPr/>
          <p:nvPr/>
        </p:nvSpPr>
        <p:spPr>
          <a:xfrm>
            <a:off x="2834759" y="7234653"/>
            <a:ext cx="12057340" cy="294084"/>
          </a:xfrm>
          <a:prstGeom prst="rect">
            <a:avLst/>
          </a:prstGeom>
          <a:noFill/>
          <a:ln/>
        </p:spPr>
        <p:txBody>
          <a:bodyPr wrap="none" lIns="0" tIns="0" rIns="0" bIns="0" rtlCol="0" anchor="t"/>
          <a:lstStyle/>
          <a:p>
            <a:pPr marL="0" indent="0" algn="l">
              <a:lnSpc>
                <a:spcPts val="2300"/>
              </a:lnSpc>
              <a:buNone/>
            </a:pPr>
            <a:r>
              <a:rPr lang="en-US" sz="2400" dirty="0">
                <a:solidFill>
                  <a:srgbClr val="272525"/>
                </a:solidFill>
                <a:latin typeface="Palatino Linotype" panose="02040502050505030304" pitchFamily="18" charset="0"/>
                <a:ea typeface="Inter" pitchFamily="34" charset="-122"/>
                <a:cs typeface="Inter" pitchFamily="34" charset="-120"/>
              </a:rPr>
              <a:t>Ghép ảnh nguồn đã biến đổi với ảnh đích để tạo ra ảnh Panorama hoàn chỉnh.</a:t>
            </a:r>
            <a:endParaRPr lang="en-US" sz="2400" dirty="0">
              <a:latin typeface="Palatino Linotype" panose="02040502050505030304" pitchFamily="18" charset="0"/>
            </a:endParaRPr>
          </a:p>
        </p:txBody>
      </p:sp>
      <p:pic>
        <p:nvPicPr>
          <p:cNvPr id="19" name="Picture 18">
            <a:extLst>
              <a:ext uri="{FF2B5EF4-FFF2-40B4-BE49-F238E27FC236}">
                <a16:creationId xmlns:a16="http://schemas.microsoft.com/office/drawing/2014/main" id="{F6EB78CC-5797-40A6-AAE6-A5D548B9E9A5}"/>
              </a:ext>
            </a:extLst>
          </p:cNvPr>
          <p:cNvPicPr>
            <a:picLocks noChangeAspect="1"/>
          </p:cNvPicPr>
          <p:nvPr/>
        </p:nvPicPr>
        <p:blipFill>
          <a:blip r:embed="rId4"/>
          <a:stretch>
            <a:fillRect/>
          </a:stretch>
        </p:blipFill>
        <p:spPr>
          <a:xfrm>
            <a:off x="12769327" y="7715736"/>
            <a:ext cx="1861073" cy="4572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3524" y="450652"/>
            <a:ext cx="8296156" cy="537686"/>
          </a:xfrm>
          <a:prstGeom prst="rect">
            <a:avLst/>
          </a:prstGeom>
          <a:noFill/>
          <a:ln/>
        </p:spPr>
        <p:txBody>
          <a:bodyPr wrap="none" lIns="0" tIns="0" rIns="0" bIns="0" rtlCol="0" anchor="t"/>
          <a:lstStyle/>
          <a:p>
            <a:pPr marL="0" indent="0" algn="l">
              <a:lnSpc>
                <a:spcPts val="4200"/>
              </a:lnSpc>
              <a:buNone/>
            </a:pPr>
            <a:r>
              <a:rPr lang="en-US" sz="4000" b="1" dirty="0">
                <a:solidFill>
                  <a:srgbClr val="000000"/>
                </a:solidFill>
                <a:latin typeface="Palatino Linotype" panose="02040502050505030304" pitchFamily="18" charset="0"/>
                <a:ea typeface="Petrona Bold" pitchFamily="34" charset="-122"/>
                <a:cs typeface="Petrona Bold" pitchFamily="34" charset="-120"/>
              </a:rPr>
              <a:t>IV.2. Xây dựng Thuật toán và Chương trình</a:t>
            </a:r>
            <a:endParaRPr lang="en-US" sz="4000" dirty="0">
              <a:latin typeface="Palatino Linotype" panose="02040502050505030304" pitchFamily="18" charset="0"/>
            </a:endParaRPr>
          </a:p>
        </p:txBody>
      </p:sp>
      <p:sp>
        <p:nvSpPr>
          <p:cNvPr id="3" name="Text 1"/>
          <p:cNvSpPr/>
          <p:nvPr/>
        </p:nvSpPr>
        <p:spPr>
          <a:xfrm>
            <a:off x="573524" y="1184196"/>
            <a:ext cx="5611178" cy="345519"/>
          </a:xfrm>
          <a:prstGeom prst="rect">
            <a:avLst/>
          </a:prstGeom>
          <a:noFill/>
          <a:ln/>
        </p:spPr>
        <p:txBody>
          <a:bodyPr wrap="none" lIns="0" tIns="0" rIns="0" bIns="0" rtlCol="0" anchor="t"/>
          <a:lstStyle/>
          <a:p>
            <a:pPr marL="0" indent="0" algn="l">
              <a:lnSpc>
                <a:spcPts val="2500"/>
              </a:lnSpc>
              <a:buNone/>
            </a:pPr>
            <a:r>
              <a:rPr lang="en-US" sz="2800" b="1" dirty="0">
                <a:solidFill>
                  <a:srgbClr val="000000"/>
                </a:solidFill>
                <a:latin typeface="Palatino Linotype" panose="02040502050505030304" pitchFamily="18" charset="0"/>
                <a:ea typeface="Petrona Bold" pitchFamily="34" charset="-122"/>
                <a:cs typeface="Petrona Bold" pitchFamily="34" charset="-120"/>
              </a:rPr>
              <a:t>Phát hiện Keypoint: Hàm </a:t>
            </a:r>
            <a:r>
              <a:rPr lang="en-US" sz="2800" b="1" dirty="0">
                <a:solidFill>
                  <a:srgbClr val="272525"/>
                </a:solidFill>
                <a:highlight>
                  <a:srgbClr val="F2F2F2"/>
                </a:highlight>
                <a:latin typeface="Palatino Linotype" panose="02040502050505030304" pitchFamily="18" charset="0"/>
                <a:ea typeface="Consolas" pitchFamily="34" charset="-122"/>
                <a:cs typeface="Consolas" pitchFamily="34" charset="-120"/>
              </a:rPr>
              <a:t>detectAndDescribe()</a:t>
            </a:r>
            <a:endParaRPr lang="en-US" sz="2800" dirty="0">
              <a:latin typeface="Palatino Linotype" panose="02040502050505030304" pitchFamily="18" charset="0"/>
            </a:endParaRPr>
          </a:p>
        </p:txBody>
      </p:sp>
      <p:sp>
        <p:nvSpPr>
          <p:cNvPr id="4" name="Text 2"/>
          <p:cNvSpPr/>
          <p:nvPr/>
        </p:nvSpPr>
        <p:spPr>
          <a:xfrm>
            <a:off x="573524" y="1813928"/>
            <a:ext cx="6541770" cy="714045"/>
          </a:xfrm>
          <a:prstGeom prst="rect">
            <a:avLst/>
          </a:prstGeom>
          <a:noFill/>
          <a:ln/>
        </p:spPr>
        <p:txBody>
          <a:bodyPr wrap="none" lIns="0" tIns="0" rIns="0" bIns="0" rtlCol="0" anchor="t"/>
          <a:lstStyle/>
          <a:p>
            <a:pPr marL="0" indent="0" algn="l">
              <a:lnSpc>
                <a:spcPts val="2050"/>
              </a:lnSpc>
              <a:buNone/>
            </a:pPr>
            <a:r>
              <a:rPr lang="en-US" sz="2400" dirty="0">
                <a:solidFill>
                  <a:srgbClr val="272525"/>
                </a:solidFill>
                <a:latin typeface="Palatino Linotype" panose="02040502050505030304" pitchFamily="18" charset="0"/>
                <a:ea typeface="Inter" pitchFamily="34" charset="-122"/>
                <a:cs typeface="Inter" pitchFamily="34" charset="-120"/>
              </a:rPr>
              <a:t>Các hàm thuật toán được xây </a:t>
            </a:r>
            <a:r>
              <a:rPr lang="en-US" sz="2400" dirty="0" err="1">
                <a:solidFill>
                  <a:srgbClr val="272525"/>
                </a:solidFill>
                <a:latin typeface="Palatino Linotype" panose="02040502050505030304" pitchFamily="18" charset="0"/>
                <a:ea typeface="Inter" pitchFamily="34" charset="-122"/>
                <a:cs typeface="Inter" pitchFamily="34" charset="-120"/>
              </a:rPr>
              <a:t>dựng</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err="1">
                <a:solidFill>
                  <a:srgbClr val="272525"/>
                </a:solidFill>
                <a:latin typeface="Palatino Linotype" panose="02040502050505030304" pitchFamily="18" charset="0"/>
                <a:ea typeface="Inter" pitchFamily="34" charset="-122"/>
                <a:cs typeface="Inter" pitchFamily="34" charset="-120"/>
              </a:rPr>
              <a:t>trong</a:t>
            </a: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r>
              <a:rPr lang="en-US" sz="24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050"/>
              </a:lnSpc>
              <a:buNone/>
            </a:pPr>
            <a:r>
              <a:rPr lang="en-US" sz="2400" dirty="0">
                <a:solidFill>
                  <a:srgbClr val="272525"/>
                </a:solidFill>
                <a:latin typeface="Palatino Linotype" panose="02040502050505030304" pitchFamily="18" charset="0"/>
                <a:ea typeface="Inter" pitchFamily="34" charset="-122"/>
                <a:cs typeface="Inter" pitchFamily="34" charset="-120"/>
              </a:rPr>
              <a:t>class </a:t>
            </a:r>
            <a:r>
              <a:rPr lang="en-US" sz="2400" b="1" dirty="0">
                <a:solidFill>
                  <a:srgbClr val="272525"/>
                </a:solidFill>
                <a:latin typeface="Palatino Linotype" panose="02040502050505030304" pitchFamily="18" charset="0"/>
                <a:ea typeface="Inter" pitchFamily="34" charset="-122"/>
                <a:cs typeface="Inter" pitchFamily="34" charset="-120"/>
              </a:rPr>
              <a:t>Stitcher</a:t>
            </a:r>
            <a:r>
              <a:rPr lang="en-US" sz="2400" dirty="0">
                <a:solidFill>
                  <a:srgbClr val="272525"/>
                </a:solidFill>
                <a:latin typeface="Palatino Linotype" panose="02040502050505030304" pitchFamily="18" charset="0"/>
                <a:ea typeface="Inter" pitchFamily="34" charset="-122"/>
                <a:cs typeface="Inter" pitchFamily="34" charset="-120"/>
              </a:rPr>
              <a:t> của file </a:t>
            </a:r>
            <a:r>
              <a:rPr lang="en-US" sz="2400" u="sng" dirty="0">
                <a:solidFill>
                  <a:srgbClr val="007EBD"/>
                </a:solidFill>
                <a:latin typeface="Palatino Linotype" panose="02040502050505030304" pitchFamily="18"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panorama.py</a:t>
            </a:r>
            <a:r>
              <a:rPr lang="en-US" sz="2400" dirty="0">
                <a:solidFill>
                  <a:srgbClr val="272525"/>
                </a:solidFill>
                <a:latin typeface="Palatino Linotype" panose="02040502050505030304" pitchFamily="18" charset="0"/>
                <a:ea typeface="Inter" pitchFamily="34" charset="-122"/>
                <a:cs typeface="Inter" pitchFamily="34" charset="-120"/>
              </a:rPr>
              <a:t>.</a:t>
            </a:r>
            <a:endParaRPr lang="en-US" sz="2400" dirty="0">
              <a:latin typeface="Palatino Linotype" panose="02040502050505030304" pitchFamily="18" charset="0"/>
            </a:endParaRPr>
          </a:p>
        </p:txBody>
      </p:sp>
      <p:sp>
        <p:nvSpPr>
          <p:cNvPr id="5" name="Text 3"/>
          <p:cNvSpPr/>
          <p:nvPr/>
        </p:nvSpPr>
        <p:spPr>
          <a:xfrm>
            <a:off x="573524" y="2896591"/>
            <a:ext cx="6541770" cy="524589"/>
          </a:xfrm>
          <a:prstGeom prst="rect">
            <a:avLst/>
          </a:prstGeom>
          <a:noFill/>
          <a:ln/>
        </p:spPr>
        <p:txBody>
          <a:bodyPr wrap="square" lIns="0" tIns="0" rIns="0" bIns="0" rtlCol="0" anchor="t"/>
          <a:lstStyle/>
          <a:p>
            <a:pPr marL="0" indent="0" algn="l">
              <a:lnSpc>
                <a:spcPts val="2050"/>
              </a:lnSpc>
              <a:buNone/>
            </a:pP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r>
              <a:rPr lang="en-US" sz="2400" dirty="0" err="1">
                <a:solidFill>
                  <a:srgbClr val="272525"/>
                </a:solidFill>
                <a:latin typeface="Palatino Linotype" panose="02040502050505030304" pitchFamily="18" charset="0"/>
                <a:ea typeface="Inter" pitchFamily="34" charset="-122"/>
                <a:cs typeface="Inter" pitchFamily="34" charset="-120"/>
              </a:rPr>
              <a:t>Hàm</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a:solidFill>
                  <a:srgbClr val="272525"/>
                </a:solidFill>
                <a:highlight>
                  <a:srgbClr val="F2F2F2"/>
                </a:highlight>
                <a:latin typeface="Palatino Linotype" panose="02040502050505030304" pitchFamily="18" charset="0"/>
                <a:ea typeface="Consolas" pitchFamily="34" charset="-122"/>
                <a:cs typeface="Consolas" pitchFamily="34" charset="-120"/>
              </a:rPr>
              <a:t>detectAndDescribe()</a:t>
            </a:r>
            <a:r>
              <a:rPr lang="en-US" sz="2400" dirty="0">
                <a:solidFill>
                  <a:srgbClr val="272525"/>
                </a:solidFill>
                <a:latin typeface="Palatino Linotype" panose="02040502050505030304" pitchFamily="18" charset="0"/>
                <a:ea typeface="Inter" pitchFamily="34" charset="-122"/>
                <a:cs typeface="Inter" pitchFamily="34" charset="-120"/>
              </a:rPr>
              <a:t> phát </a:t>
            </a:r>
            <a:r>
              <a:rPr lang="en-US" sz="2400" dirty="0" err="1">
                <a:solidFill>
                  <a:srgbClr val="272525"/>
                </a:solidFill>
                <a:latin typeface="Palatino Linotype" panose="02040502050505030304" pitchFamily="18" charset="0"/>
                <a:ea typeface="Inter" pitchFamily="34" charset="-122"/>
                <a:cs typeface="Inter" pitchFamily="34" charset="-120"/>
              </a:rPr>
              <a:t>hiện</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err="1">
                <a:solidFill>
                  <a:srgbClr val="272525"/>
                </a:solidFill>
                <a:latin typeface="Palatino Linotype" panose="02040502050505030304" pitchFamily="18" charset="0"/>
                <a:ea typeface="Inter" pitchFamily="34" charset="-122"/>
                <a:cs typeface="Inter" pitchFamily="34" charset="-120"/>
              </a:rPr>
              <a:t>keypoint</a:t>
            </a: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r>
              <a:rPr lang="en-US" sz="2400" dirty="0" err="1">
                <a:solidFill>
                  <a:srgbClr val="272525"/>
                </a:solidFill>
                <a:latin typeface="Palatino Linotype" panose="02040502050505030304" pitchFamily="18" charset="0"/>
                <a:ea typeface="Inter" pitchFamily="34" charset="-122"/>
                <a:cs typeface="Inter" pitchFamily="34" charset="-120"/>
              </a:rPr>
              <a:t>bằng</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b="1" dirty="0">
                <a:solidFill>
                  <a:srgbClr val="272525"/>
                </a:solidFill>
                <a:latin typeface="Palatino Linotype" panose="02040502050505030304" pitchFamily="18" charset="0"/>
                <a:ea typeface="Inter" pitchFamily="34" charset="-122"/>
                <a:cs typeface="Inter" pitchFamily="34" charset="-120"/>
              </a:rPr>
              <a:t>Difference of Gaussian (DoG)</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err="1">
                <a:solidFill>
                  <a:srgbClr val="272525"/>
                </a:solidFill>
                <a:latin typeface="Palatino Linotype" panose="02040502050505030304" pitchFamily="18" charset="0"/>
                <a:ea typeface="Inter" pitchFamily="34" charset="-122"/>
                <a:cs typeface="Inter" pitchFamily="34" charset="-120"/>
              </a:rPr>
              <a:t>và</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err="1">
                <a:solidFill>
                  <a:srgbClr val="272525"/>
                </a:solidFill>
                <a:latin typeface="Palatino Linotype" panose="02040502050505030304" pitchFamily="18" charset="0"/>
                <a:ea typeface="Inter" pitchFamily="34" charset="-122"/>
                <a:cs typeface="Inter" pitchFamily="34" charset="-120"/>
              </a:rPr>
              <a:t>trích</a:t>
            </a: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r>
              <a:rPr lang="en-US" sz="2400" dirty="0" err="1">
                <a:solidFill>
                  <a:srgbClr val="272525"/>
                </a:solidFill>
                <a:latin typeface="Palatino Linotype" panose="02040502050505030304" pitchFamily="18" charset="0"/>
                <a:ea typeface="Inter" pitchFamily="34" charset="-122"/>
                <a:cs typeface="Inter" pitchFamily="34" charset="-120"/>
              </a:rPr>
              <a:t>xuất</a:t>
            </a:r>
            <a:r>
              <a:rPr lang="en-US" sz="2400" dirty="0">
                <a:solidFill>
                  <a:srgbClr val="272525"/>
                </a:solidFill>
                <a:latin typeface="Palatino Linotype" panose="02040502050505030304" pitchFamily="18" charset="0"/>
                <a:ea typeface="Inter" pitchFamily="34" charset="-122"/>
                <a:cs typeface="Inter" pitchFamily="34" charset="-120"/>
              </a:rPr>
              <a:t> đặc trưng bằng </a:t>
            </a:r>
            <a:r>
              <a:rPr lang="en-US" sz="2400" b="1" dirty="0">
                <a:solidFill>
                  <a:srgbClr val="272525"/>
                </a:solidFill>
                <a:latin typeface="Palatino Linotype" panose="02040502050505030304" pitchFamily="18" charset="0"/>
                <a:ea typeface="Inter" pitchFamily="34" charset="-122"/>
                <a:cs typeface="Inter" pitchFamily="34" charset="-120"/>
              </a:rPr>
              <a:t>SIFT</a:t>
            </a:r>
            <a:r>
              <a:rPr lang="en-US" sz="2400" dirty="0">
                <a:solidFill>
                  <a:srgbClr val="272525"/>
                </a:solidFill>
                <a:latin typeface="Palatino Linotype" panose="02040502050505030304" pitchFamily="18" charset="0"/>
                <a:ea typeface="Inter" pitchFamily="34" charset="-122"/>
                <a:cs typeface="Inter" pitchFamily="34" charset="-120"/>
              </a:rPr>
              <a:t>.</a:t>
            </a:r>
            <a:endParaRPr lang="en-US" sz="2400" dirty="0">
              <a:latin typeface="Palatino Linotype" panose="02040502050505030304" pitchFamily="18" charset="0"/>
            </a:endParaRPr>
          </a:p>
        </p:txBody>
      </p:sp>
      <p:sp>
        <p:nvSpPr>
          <p:cNvPr id="8" name="Text 5"/>
          <p:cNvSpPr/>
          <p:nvPr/>
        </p:nvSpPr>
        <p:spPr>
          <a:xfrm>
            <a:off x="573524" y="8739783"/>
            <a:ext cx="13483352" cy="262295"/>
          </a:xfrm>
          <a:prstGeom prst="rect">
            <a:avLst/>
          </a:prstGeom>
          <a:noFill/>
          <a:ln/>
        </p:spPr>
        <p:txBody>
          <a:bodyPr wrap="none" lIns="0" tIns="0" rIns="0" bIns="0" rtlCol="0" anchor="t"/>
          <a:lstStyle/>
          <a:p>
            <a:pPr marL="0" indent="0" algn="l">
              <a:lnSpc>
                <a:spcPts val="2050"/>
              </a:lnSpc>
              <a:buNone/>
            </a:pPr>
            <a:r>
              <a:rPr lang="en-US" sz="1250" dirty="0">
                <a:solidFill>
                  <a:srgbClr val="272525"/>
                </a:solidFill>
                <a:latin typeface="Palatino Linotype" panose="02040502050505030304" pitchFamily="18" charset="0"/>
                <a:ea typeface="Inter" pitchFamily="34" charset="-122"/>
                <a:cs typeface="Inter" pitchFamily="34" charset="-120"/>
              </a:rPr>
              <a:t>Kết quả trả về là các đối tượng KeyPoint đã được chuyển đổi sang mảng NumPy để tính toán.</a:t>
            </a:r>
            <a:endParaRPr lang="en-US" sz="1250" dirty="0">
              <a:latin typeface="Palatino Linotype" panose="02040502050505030304" pitchFamily="18" charset="0"/>
            </a:endParaRPr>
          </a:p>
        </p:txBody>
      </p:sp>
      <p:pic>
        <p:nvPicPr>
          <p:cNvPr id="9" name="image16.png">
            <a:extLst>
              <a:ext uri="{FF2B5EF4-FFF2-40B4-BE49-F238E27FC236}">
                <a16:creationId xmlns:a16="http://schemas.microsoft.com/office/drawing/2014/main" id="{9C950C9F-0E24-4CC6-8C90-3B8EBAC55F41}"/>
              </a:ext>
            </a:extLst>
          </p:cNvPr>
          <p:cNvPicPr/>
          <p:nvPr/>
        </p:nvPicPr>
        <p:blipFill>
          <a:blip r:embed="rId4"/>
          <a:srcRect/>
          <a:stretch>
            <a:fillRect/>
          </a:stretch>
        </p:blipFill>
        <p:spPr>
          <a:xfrm>
            <a:off x="7204255" y="1664182"/>
            <a:ext cx="6852621" cy="5704806"/>
          </a:xfrm>
          <a:prstGeom prst="rect">
            <a:avLst/>
          </a:prstGeom>
          <a:ln/>
        </p:spPr>
      </p:pic>
      <p:pic>
        <p:nvPicPr>
          <p:cNvPr id="10" name="Picture 9">
            <a:extLst>
              <a:ext uri="{FF2B5EF4-FFF2-40B4-BE49-F238E27FC236}">
                <a16:creationId xmlns:a16="http://schemas.microsoft.com/office/drawing/2014/main" id="{FDC7347D-5366-4281-AB18-2B14B94D2143}"/>
              </a:ext>
            </a:extLst>
          </p:cNvPr>
          <p:cNvPicPr>
            <a:picLocks noChangeAspect="1"/>
          </p:cNvPicPr>
          <p:nvPr/>
        </p:nvPicPr>
        <p:blipFill>
          <a:blip r:embed="rId5"/>
          <a:stretch>
            <a:fillRect/>
          </a:stretch>
        </p:blipFill>
        <p:spPr>
          <a:xfrm>
            <a:off x="12769327" y="7715736"/>
            <a:ext cx="1861073" cy="4572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87981"/>
            <a:ext cx="11727299" cy="80522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Liên kết Keypoint: Hàm </a:t>
            </a:r>
            <a:r>
              <a:rPr lang="en-US" sz="4650" b="1" dirty="0">
                <a:solidFill>
                  <a:srgbClr val="272525"/>
                </a:solidFill>
                <a:highlight>
                  <a:srgbClr val="F2F2F2"/>
                </a:highlight>
                <a:latin typeface="Palatino Linotype" panose="02040502050505030304" pitchFamily="18" charset="0"/>
                <a:ea typeface="Consolas" pitchFamily="34" charset="-122"/>
                <a:cs typeface="Consolas" pitchFamily="34" charset="-120"/>
              </a:rPr>
              <a:t>matchKeypoints()</a:t>
            </a:r>
            <a:endParaRPr lang="en-US" sz="4650" dirty="0">
              <a:latin typeface="Palatino Linotype" panose="02040502050505030304" pitchFamily="18" charset="0"/>
            </a:endParaRPr>
          </a:p>
        </p:txBody>
      </p:sp>
      <p:sp>
        <p:nvSpPr>
          <p:cNvPr id="3" name="Shape 1"/>
          <p:cNvSpPr/>
          <p:nvPr/>
        </p:nvSpPr>
        <p:spPr>
          <a:xfrm>
            <a:off x="793790" y="1163541"/>
            <a:ext cx="13042821" cy="2437805"/>
          </a:xfrm>
          <a:prstGeom prst="roundRect">
            <a:avLst>
              <a:gd name="adj" fmla="val 3908"/>
            </a:avLst>
          </a:prstGeom>
          <a:solidFill>
            <a:srgbClr val="CCEEFF"/>
          </a:solidFill>
          <a:ln w="7620">
            <a:solidFill>
              <a:srgbClr val="B2D4E5"/>
            </a:solidFill>
            <a:prstDash val="solid"/>
          </a:ln>
        </p:spPr>
        <p:txBody>
          <a:bodyPr/>
          <a:lstStyle/>
          <a:p>
            <a:endParaRPr lang="vi-VN"/>
          </a:p>
        </p:txBody>
      </p:sp>
      <p:sp>
        <p:nvSpPr>
          <p:cNvPr id="4" name="Shape 2"/>
          <p:cNvSpPr/>
          <p:nvPr/>
        </p:nvSpPr>
        <p:spPr>
          <a:xfrm>
            <a:off x="822824" y="1178781"/>
            <a:ext cx="4342448" cy="2422565"/>
          </a:xfrm>
          <a:prstGeom prst="roundRect">
            <a:avLst>
              <a:gd name="adj" fmla="val 3933"/>
            </a:avLst>
          </a:prstGeom>
          <a:solidFill>
            <a:srgbClr val="CCEEFF"/>
          </a:solidFill>
          <a:ln/>
        </p:spPr>
        <p:txBody>
          <a:bodyPr/>
          <a:lstStyle/>
          <a:p>
            <a:endParaRPr lang="vi-VN"/>
          </a:p>
        </p:txBody>
      </p:sp>
      <p:sp>
        <p:nvSpPr>
          <p:cNvPr id="5" name="Text 3"/>
          <p:cNvSpPr/>
          <p:nvPr/>
        </p:nvSpPr>
        <p:spPr>
          <a:xfrm>
            <a:off x="1028224" y="1397975"/>
            <a:ext cx="2977039" cy="372070"/>
          </a:xfrm>
          <a:prstGeom prst="rect">
            <a:avLst/>
          </a:prstGeom>
          <a:noFill/>
          <a:ln/>
        </p:spPr>
        <p:txBody>
          <a:bodyPr wrap="none" lIns="0" tIns="0" rIns="0" bIns="0" rtlCol="0" anchor="t"/>
          <a:lstStyle/>
          <a:p>
            <a:pPr marL="0" indent="0" algn="l">
              <a:lnSpc>
                <a:spcPts val="290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So khớp Đặc trưng</a:t>
            </a:r>
            <a:endParaRPr lang="en-US" sz="2400" dirty="0">
              <a:latin typeface="Palatino Linotype" panose="02040502050505030304" pitchFamily="18" charset="0"/>
            </a:endParaRPr>
          </a:p>
        </p:txBody>
      </p:sp>
      <p:sp>
        <p:nvSpPr>
          <p:cNvPr id="6" name="Text 4"/>
          <p:cNvSpPr/>
          <p:nvPr/>
        </p:nvSpPr>
        <p:spPr>
          <a:xfrm>
            <a:off x="1028224" y="1906134"/>
            <a:ext cx="3548658" cy="109632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Sử dụng </a:t>
            </a:r>
            <a:r>
              <a:rPr lang="en-US" sz="2000" dirty="0">
                <a:solidFill>
                  <a:srgbClr val="272525"/>
                </a:solidFill>
                <a:highlight>
                  <a:srgbClr val="F2F2F2"/>
                </a:highlight>
                <a:latin typeface="Palatino Linotype" panose="02040502050505030304" pitchFamily="18" charset="0"/>
                <a:ea typeface="Consolas" pitchFamily="34" charset="-122"/>
                <a:cs typeface="Consolas" pitchFamily="34" charset="-120"/>
              </a:rPr>
              <a:t>cv2.DescriptorMatcher_create()</a:t>
            </a:r>
            <a:r>
              <a:rPr lang="en-US" sz="2000" dirty="0">
                <a:solidFill>
                  <a:srgbClr val="272525"/>
                </a:solidFill>
                <a:latin typeface="Palatino Linotype" panose="02040502050505030304" pitchFamily="18" charset="0"/>
                <a:ea typeface="Inter" pitchFamily="34" charset="-122"/>
                <a:cs typeface="Inter" pitchFamily="34" charset="-120"/>
              </a:rPr>
              <a:t> để xây dựng bộ so khớp feature.</a:t>
            </a:r>
            <a:endParaRPr lang="en-US" sz="2000" dirty="0">
              <a:latin typeface="Palatino Linotype" panose="02040502050505030304" pitchFamily="18" charset="0"/>
            </a:endParaRPr>
          </a:p>
        </p:txBody>
      </p:sp>
      <p:sp>
        <p:nvSpPr>
          <p:cNvPr id="7" name="Shape 5"/>
          <p:cNvSpPr/>
          <p:nvPr/>
        </p:nvSpPr>
        <p:spPr>
          <a:xfrm>
            <a:off x="5143857" y="1171161"/>
            <a:ext cx="4342567" cy="2422565"/>
          </a:xfrm>
          <a:prstGeom prst="rect">
            <a:avLst/>
          </a:prstGeom>
          <a:solidFill>
            <a:srgbClr val="CCEEFF"/>
          </a:solidFill>
          <a:ln/>
        </p:spPr>
        <p:txBody>
          <a:bodyPr/>
          <a:lstStyle/>
          <a:p>
            <a:endParaRPr lang="vi-VN"/>
          </a:p>
        </p:txBody>
      </p:sp>
      <p:sp>
        <p:nvSpPr>
          <p:cNvPr id="8" name="Shape 6"/>
          <p:cNvSpPr/>
          <p:nvPr/>
        </p:nvSpPr>
        <p:spPr>
          <a:xfrm>
            <a:off x="5143857" y="1171161"/>
            <a:ext cx="30480" cy="2422565"/>
          </a:xfrm>
          <a:prstGeom prst="roundRect">
            <a:avLst>
              <a:gd name="adj" fmla="val 312558"/>
            </a:avLst>
          </a:prstGeom>
          <a:solidFill>
            <a:srgbClr val="B2D4E5"/>
          </a:solidFill>
          <a:ln/>
        </p:spPr>
        <p:txBody>
          <a:bodyPr/>
          <a:lstStyle/>
          <a:p>
            <a:endParaRPr lang="vi-VN"/>
          </a:p>
        </p:txBody>
      </p:sp>
      <p:sp>
        <p:nvSpPr>
          <p:cNvPr id="9" name="Text 7"/>
          <p:cNvSpPr/>
          <p:nvPr/>
        </p:nvSpPr>
        <p:spPr>
          <a:xfrm>
            <a:off x="5710833" y="1397975"/>
            <a:ext cx="3208615" cy="744141"/>
          </a:xfrm>
          <a:prstGeom prst="rect">
            <a:avLst/>
          </a:prstGeom>
          <a:noFill/>
          <a:ln/>
        </p:spPr>
        <p:txBody>
          <a:bodyPr wrap="square" lIns="0" tIns="0" rIns="0" bIns="0" rtlCol="0" anchor="t"/>
          <a:lstStyle/>
          <a:p>
            <a:pPr marL="0" indent="0" algn="l">
              <a:lnSpc>
                <a:spcPts val="290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Phương pháp BruteForce</a:t>
            </a:r>
            <a:endParaRPr lang="en-US" sz="2400" dirty="0">
              <a:latin typeface="Palatino Linotype" panose="02040502050505030304" pitchFamily="18" charset="0"/>
            </a:endParaRPr>
          </a:p>
        </p:txBody>
      </p:sp>
      <p:sp>
        <p:nvSpPr>
          <p:cNvPr id="10" name="Text 8"/>
          <p:cNvSpPr/>
          <p:nvPr/>
        </p:nvSpPr>
        <p:spPr>
          <a:xfrm>
            <a:off x="5710833" y="2278205"/>
            <a:ext cx="3208615"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Tính toán đầy đủ khoảng cách Euclide giữa tất cả các vectơ đặc trưng từ hai ảnh.</a:t>
            </a:r>
            <a:endParaRPr lang="en-US" sz="2000" dirty="0">
              <a:latin typeface="Palatino Linotype" panose="02040502050505030304" pitchFamily="18" charset="0"/>
            </a:endParaRPr>
          </a:p>
        </p:txBody>
      </p:sp>
      <p:sp>
        <p:nvSpPr>
          <p:cNvPr id="11" name="Shape 9"/>
          <p:cNvSpPr/>
          <p:nvPr/>
        </p:nvSpPr>
        <p:spPr>
          <a:xfrm>
            <a:off x="4860369" y="2098896"/>
            <a:ext cx="566976" cy="566976"/>
          </a:xfrm>
          <a:prstGeom prst="roundRect">
            <a:avLst>
              <a:gd name="adj" fmla="val 16803"/>
            </a:avLst>
          </a:prstGeom>
          <a:solidFill>
            <a:srgbClr val="FFFFFF">
              <a:alpha val="95000"/>
            </a:srgbClr>
          </a:solidFill>
          <a:ln w="30480">
            <a:solidFill>
              <a:srgbClr val="B2D4E5"/>
            </a:solidFill>
            <a:prstDash val="solid"/>
          </a:ln>
        </p:spPr>
        <p:txBody>
          <a:bodyPr/>
          <a:lstStyle/>
          <a:p>
            <a:endParaRPr lang="vi-VN"/>
          </a:p>
        </p:txBody>
      </p:sp>
      <p:pic>
        <p:nvPicPr>
          <p:cNvPr id="1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2054" y="2240581"/>
            <a:ext cx="283488" cy="283488"/>
          </a:xfrm>
          <a:prstGeom prst="rect">
            <a:avLst/>
          </a:prstGeom>
        </p:spPr>
      </p:pic>
      <p:sp>
        <p:nvSpPr>
          <p:cNvPr id="13" name="Shape 10"/>
          <p:cNvSpPr/>
          <p:nvPr/>
        </p:nvSpPr>
        <p:spPr>
          <a:xfrm>
            <a:off x="9486424" y="1171161"/>
            <a:ext cx="4342567" cy="2422565"/>
          </a:xfrm>
          <a:prstGeom prst="rect">
            <a:avLst/>
          </a:prstGeom>
          <a:solidFill>
            <a:srgbClr val="CCEEFF"/>
          </a:solidFill>
          <a:ln/>
        </p:spPr>
        <p:txBody>
          <a:bodyPr/>
          <a:lstStyle/>
          <a:p>
            <a:endParaRPr lang="vi-VN"/>
          </a:p>
        </p:txBody>
      </p:sp>
      <p:sp>
        <p:nvSpPr>
          <p:cNvPr id="14" name="Shape 11"/>
          <p:cNvSpPr/>
          <p:nvPr/>
        </p:nvSpPr>
        <p:spPr>
          <a:xfrm>
            <a:off x="9486424" y="1171161"/>
            <a:ext cx="30480" cy="2422565"/>
          </a:xfrm>
          <a:prstGeom prst="roundRect">
            <a:avLst>
              <a:gd name="adj" fmla="val 312558"/>
            </a:avLst>
          </a:prstGeom>
          <a:solidFill>
            <a:srgbClr val="B2D4E5"/>
          </a:solidFill>
          <a:ln/>
        </p:spPr>
        <p:txBody>
          <a:bodyPr/>
          <a:lstStyle/>
          <a:p>
            <a:endParaRPr lang="vi-VN"/>
          </a:p>
        </p:txBody>
      </p:sp>
      <p:sp>
        <p:nvSpPr>
          <p:cNvPr id="15" name="Text 12"/>
          <p:cNvSpPr/>
          <p:nvPr/>
        </p:nvSpPr>
        <p:spPr>
          <a:xfrm>
            <a:off x="10053399" y="1397975"/>
            <a:ext cx="2977039" cy="372070"/>
          </a:xfrm>
          <a:prstGeom prst="rect">
            <a:avLst/>
          </a:prstGeom>
          <a:noFill/>
          <a:ln/>
        </p:spPr>
        <p:txBody>
          <a:bodyPr wrap="none" lIns="0" tIns="0" rIns="0" bIns="0" rtlCol="0" anchor="t"/>
          <a:lstStyle/>
          <a:p>
            <a:pPr marL="0" indent="0" algn="l">
              <a:lnSpc>
                <a:spcPts val="290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Kiểm tra Tỷ lệ Lowe</a:t>
            </a:r>
            <a:endParaRPr lang="en-US" sz="2400" dirty="0">
              <a:latin typeface="Palatino Linotype" panose="02040502050505030304" pitchFamily="18" charset="0"/>
            </a:endParaRPr>
          </a:p>
        </p:txBody>
      </p:sp>
      <p:sp>
        <p:nvSpPr>
          <p:cNvPr id="16" name="Text 13"/>
          <p:cNvSpPr/>
          <p:nvPr/>
        </p:nvSpPr>
        <p:spPr>
          <a:xfrm>
            <a:off x="10053399" y="1906134"/>
            <a:ext cx="3548777" cy="1459230"/>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Sử dụng </a:t>
            </a:r>
            <a:r>
              <a:rPr lang="en-US" sz="2000" dirty="0">
                <a:solidFill>
                  <a:srgbClr val="272525"/>
                </a:solidFill>
                <a:highlight>
                  <a:srgbClr val="F2F2F2"/>
                </a:highlight>
                <a:latin typeface="Palatino Linotype" panose="02040502050505030304" pitchFamily="18" charset="0"/>
                <a:ea typeface="Consolas" pitchFamily="34" charset="-122"/>
                <a:cs typeface="Consolas" pitchFamily="34" charset="-120"/>
              </a:rPr>
              <a:t>knnMatch()</a:t>
            </a:r>
            <a:r>
              <a:rPr lang="en-US" sz="2000" dirty="0">
                <a:solidFill>
                  <a:srgbClr val="272525"/>
                </a:solidFill>
                <a:latin typeface="Palatino Linotype" panose="02040502050505030304" pitchFamily="18" charset="0"/>
                <a:ea typeface="Inter" pitchFamily="34" charset="-122"/>
                <a:cs typeface="Inter" pitchFamily="34" charset="-120"/>
              </a:rPr>
              <a:t> với k=2, sau đó áp dụng kiểm tra tỷ lệ của David Lowe để loại bỏ kết quả khớp dương tính giả.</a:t>
            </a:r>
            <a:endParaRPr lang="en-US" sz="2000" dirty="0">
              <a:latin typeface="Palatino Linotype" panose="02040502050505030304" pitchFamily="18" charset="0"/>
            </a:endParaRPr>
          </a:p>
        </p:txBody>
      </p:sp>
      <p:sp>
        <p:nvSpPr>
          <p:cNvPr id="17" name="Shape 14"/>
          <p:cNvSpPr/>
          <p:nvPr/>
        </p:nvSpPr>
        <p:spPr>
          <a:xfrm>
            <a:off x="9202936" y="2098896"/>
            <a:ext cx="566976" cy="566976"/>
          </a:xfrm>
          <a:prstGeom prst="roundRect">
            <a:avLst>
              <a:gd name="adj" fmla="val 16803"/>
            </a:avLst>
          </a:prstGeom>
          <a:solidFill>
            <a:srgbClr val="FFFFFF">
              <a:alpha val="95000"/>
            </a:srgbClr>
          </a:solidFill>
          <a:ln w="30480">
            <a:solidFill>
              <a:srgbClr val="B2D4E5"/>
            </a:solidFill>
            <a:prstDash val="solid"/>
          </a:ln>
        </p:spPr>
        <p:txBody>
          <a:bodyPr/>
          <a:lstStyle/>
          <a:p>
            <a:endParaRPr lang="vi-VN"/>
          </a:p>
        </p:txBody>
      </p:sp>
      <p:pic>
        <p:nvPicPr>
          <p:cNvPr id="1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4620" y="2240581"/>
            <a:ext cx="283488" cy="283488"/>
          </a:xfrm>
          <a:prstGeom prst="rect">
            <a:avLst/>
          </a:prstGeom>
        </p:spPr>
      </p:pic>
      <p:sp>
        <p:nvSpPr>
          <p:cNvPr id="19" name="Text 15"/>
          <p:cNvSpPr/>
          <p:nvPr/>
        </p:nvSpPr>
        <p:spPr>
          <a:xfrm>
            <a:off x="963810" y="4237025"/>
            <a:ext cx="12702659"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Cần tối </a:t>
            </a:r>
            <a:r>
              <a:rPr lang="en-US" sz="2000" dirty="0" err="1">
                <a:solidFill>
                  <a:srgbClr val="272525"/>
                </a:solidFill>
                <a:latin typeface="Palatino Linotype" panose="02040502050505030304" pitchFamily="18" charset="0"/>
                <a:ea typeface="Inter" pitchFamily="34" charset="-122"/>
                <a:cs typeface="Inter" pitchFamily="34" charset="-120"/>
              </a:rPr>
              <a:t>thiểu</a:t>
            </a:r>
            <a:r>
              <a:rPr lang="en-US" sz="2000" dirty="0">
                <a:solidFill>
                  <a:srgbClr val="272525"/>
                </a:solidFill>
                <a:latin typeface="Palatino Linotype" panose="02040502050505030304" pitchFamily="18" charset="0"/>
                <a:ea typeface="Inter" pitchFamily="34" charset="-122"/>
                <a:cs typeface="Inter" pitchFamily="34" charset="-120"/>
              </a:rPr>
              <a:t> 4 phép trùng khớp ban </a:t>
            </a:r>
            <a:r>
              <a:rPr lang="en-US" sz="2000" dirty="0" err="1">
                <a:solidFill>
                  <a:srgbClr val="272525"/>
                </a:solidFill>
                <a:latin typeface="Palatino Linotype" panose="02040502050505030304" pitchFamily="18" charset="0"/>
                <a:ea typeface="Inter" pitchFamily="34" charset="-122"/>
                <a:cs typeface="Inter" pitchFamily="34" charset="-120"/>
              </a:rPr>
              <a:t>đầu</a:t>
            </a:r>
            <a:r>
              <a:rPr lang="en-US" sz="20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850"/>
              </a:lnSpc>
              <a:buNone/>
            </a:pPr>
            <a:r>
              <a:rPr lang="en-US" sz="2000" dirty="0" err="1">
                <a:solidFill>
                  <a:srgbClr val="272525"/>
                </a:solidFill>
                <a:latin typeface="Palatino Linotype" panose="02040502050505030304" pitchFamily="18" charset="0"/>
                <a:ea typeface="Inter" pitchFamily="34" charset="-122"/>
                <a:cs typeface="Inter" pitchFamily="34" charset="-120"/>
              </a:rPr>
              <a:t>để</a:t>
            </a:r>
            <a:r>
              <a:rPr lang="en-US" sz="2000" dirty="0">
                <a:solidFill>
                  <a:srgbClr val="272525"/>
                </a:solidFill>
                <a:latin typeface="Palatino Linotype" panose="02040502050505030304" pitchFamily="18" charset="0"/>
                <a:ea typeface="Inter" pitchFamily="34" charset="-122"/>
                <a:cs typeface="Inter" pitchFamily="34" charset="-120"/>
              </a:rPr>
              <a:t> tính </a:t>
            </a:r>
            <a:r>
              <a:rPr lang="en-US" sz="2000" dirty="0" err="1">
                <a:solidFill>
                  <a:srgbClr val="272525"/>
                </a:solidFill>
                <a:latin typeface="Palatino Linotype" panose="02040502050505030304" pitchFamily="18" charset="0"/>
                <a:ea typeface="Inter" pitchFamily="34" charset="-122"/>
                <a:cs typeface="Inter" pitchFamily="34" charset="-120"/>
              </a:rPr>
              <a:t>toán</a:t>
            </a:r>
            <a:r>
              <a:rPr lang="en-US" sz="2000" dirty="0">
                <a:solidFill>
                  <a:srgbClr val="272525"/>
                </a:solidFill>
                <a:latin typeface="Palatino Linotype" panose="02040502050505030304" pitchFamily="18" charset="0"/>
                <a:ea typeface="Inter" pitchFamily="34" charset="-122"/>
                <a:cs typeface="Inter" pitchFamily="34" charset="-120"/>
              </a:rPr>
              <a:t> </a:t>
            </a:r>
            <a:r>
              <a:rPr lang="en-US" sz="2000" dirty="0" err="1">
                <a:solidFill>
                  <a:srgbClr val="272525"/>
                </a:solidFill>
                <a:latin typeface="Palatino Linotype" panose="02040502050505030304" pitchFamily="18" charset="0"/>
                <a:ea typeface="Inter" pitchFamily="34" charset="-122"/>
                <a:cs typeface="Inter" pitchFamily="34" charset="-120"/>
              </a:rPr>
              <a:t>phép</a:t>
            </a:r>
            <a:r>
              <a:rPr lang="en-US" sz="2000" dirty="0">
                <a:solidFill>
                  <a:srgbClr val="272525"/>
                </a:solidFill>
                <a:latin typeface="Palatino Linotype" panose="02040502050505030304" pitchFamily="18" charset="0"/>
                <a:ea typeface="Inter" pitchFamily="34" charset="-122"/>
                <a:cs typeface="Inter" pitchFamily="34" charset="-120"/>
              </a:rPr>
              <a:t> đồng dạng (homography) </a:t>
            </a:r>
          </a:p>
          <a:p>
            <a:pPr marL="0" indent="0" algn="l">
              <a:lnSpc>
                <a:spcPts val="2850"/>
              </a:lnSpc>
              <a:buNone/>
            </a:pPr>
            <a:r>
              <a:rPr lang="en-US" sz="2000" dirty="0" err="1">
                <a:solidFill>
                  <a:srgbClr val="272525"/>
                </a:solidFill>
                <a:latin typeface="Palatino Linotype" panose="02040502050505030304" pitchFamily="18" charset="0"/>
                <a:ea typeface="Inter" pitchFamily="34" charset="-122"/>
                <a:cs typeface="Inter" pitchFamily="34" charset="-120"/>
              </a:rPr>
              <a:t>bằng</a:t>
            </a:r>
            <a:r>
              <a:rPr lang="en-US" sz="2000" dirty="0">
                <a:solidFill>
                  <a:srgbClr val="272525"/>
                </a:solidFill>
                <a:latin typeface="Palatino Linotype" panose="02040502050505030304" pitchFamily="18" charset="0"/>
                <a:ea typeface="Inter" pitchFamily="34" charset="-122"/>
                <a:cs typeface="Inter" pitchFamily="34" charset="-120"/>
              </a:rPr>
              <a:t> RANSAC.</a:t>
            </a:r>
            <a:endParaRPr lang="en-US" sz="2000" dirty="0">
              <a:latin typeface="Palatino Linotype" panose="02040502050505030304" pitchFamily="18" charset="0"/>
            </a:endParaRPr>
          </a:p>
        </p:txBody>
      </p:sp>
      <p:sp>
        <p:nvSpPr>
          <p:cNvPr id="20" name="Shape 16"/>
          <p:cNvSpPr/>
          <p:nvPr/>
        </p:nvSpPr>
        <p:spPr>
          <a:xfrm flipH="1">
            <a:off x="763311" y="4174351"/>
            <a:ext cx="45719" cy="1290534"/>
          </a:xfrm>
          <a:prstGeom prst="rect">
            <a:avLst/>
          </a:prstGeom>
          <a:solidFill>
            <a:srgbClr val="007EBD"/>
          </a:solidFill>
          <a:ln/>
        </p:spPr>
        <p:txBody>
          <a:bodyPr/>
          <a:lstStyle/>
          <a:p>
            <a:endParaRPr lang="vi-VN"/>
          </a:p>
        </p:txBody>
      </p:sp>
      <p:pic>
        <p:nvPicPr>
          <p:cNvPr id="21" name="Picture 20">
            <a:extLst>
              <a:ext uri="{FF2B5EF4-FFF2-40B4-BE49-F238E27FC236}">
                <a16:creationId xmlns:a16="http://schemas.microsoft.com/office/drawing/2014/main" id="{CC19BE5D-7F02-49F4-A418-6BE9B9B1C32C}"/>
              </a:ext>
            </a:extLst>
          </p:cNvPr>
          <p:cNvPicPr>
            <a:picLocks noChangeAspect="1"/>
          </p:cNvPicPr>
          <p:nvPr/>
        </p:nvPicPr>
        <p:blipFill>
          <a:blip r:embed="rId7"/>
          <a:stretch>
            <a:fillRect/>
          </a:stretch>
        </p:blipFill>
        <p:spPr>
          <a:xfrm>
            <a:off x="12769327" y="7715736"/>
            <a:ext cx="1861073" cy="457264"/>
          </a:xfrm>
          <a:prstGeom prst="rect">
            <a:avLst/>
          </a:prstGeom>
        </p:spPr>
      </p:pic>
      <p:pic>
        <p:nvPicPr>
          <p:cNvPr id="22" name="image11.png">
            <a:extLst>
              <a:ext uri="{FF2B5EF4-FFF2-40B4-BE49-F238E27FC236}">
                <a16:creationId xmlns:a16="http://schemas.microsoft.com/office/drawing/2014/main" id="{0DF4D4FD-E1A0-4F1D-AAF3-32BFF873AB89}"/>
              </a:ext>
            </a:extLst>
          </p:cNvPr>
          <p:cNvPicPr/>
          <p:nvPr/>
        </p:nvPicPr>
        <p:blipFill>
          <a:blip r:embed="rId8"/>
          <a:srcRect/>
          <a:stretch>
            <a:fillRect/>
          </a:stretch>
        </p:blipFill>
        <p:spPr>
          <a:xfrm>
            <a:off x="6437129" y="3828159"/>
            <a:ext cx="7429960" cy="4113459"/>
          </a:xfrm>
          <a:prstGeom prst="rect">
            <a:avLst/>
          </a:prstGeo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74595"/>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Ghép Ảnh Panorama: Ứng Dụng Thuật Toán SIFT</a:t>
            </a:r>
            <a:endParaRPr lang="en-US" sz="4650" dirty="0">
              <a:latin typeface="Palatino Linotype" panose="02040502050505030304" pitchFamily="18" charset="0"/>
            </a:endParaRPr>
          </a:p>
        </p:txBody>
      </p:sp>
      <p:sp>
        <p:nvSpPr>
          <p:cNvPr id="4" name="Text 1"/>
          <p:cNvSpPr/>
          <p:nvPr/>
        </p:nvSpPr>
        <p:spPr>
          <a:xfrm>
            <a:off x="6280190" y="4303276"/>
            <a:ext cx="7556421" cy="1451610"/>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Bài thuyết trình này nhằm mục đích khám phá phương pháp ghép ảnh toàn cảnh (Panorama) bằng cách sử dụng thuật toán SIFT, xây dựng một chương trình đơn giản và đưa ra các đánh giá về kết quả đạt được.</a:t>
            </a:r>
            <a:endParaRPr lang="en-US" sz="2000" dirty="0">
              <a:latin typeface="Palatino Linotype" panose="02040502050505030304" pitchFamily="18" charset="0"/>
            </a:endParaRPr>
          </a:p>
        </p:txBody>
      </p:sp>
      <p:pic>
        <p:nvPicPr>
          <p:cNvPr id="5" name="Picture 4">
            <a:extLst>
              <a:ext uri="{FF2B5EF4-FFF2-40B4-BE49-F238E27FC236}">
                <a16:creationId xmlns:a16="http://schemas.microsoft.com/office/drawing/2014/main" id="{BA38C9FF-83BF-4A7C-BC43-26ED27AAE695}"/>
              </a:ext>
            </a:extLst>
          </p:cNvPr>
          <p:cNvPicPr>
            <a:picLocks noChangeAspect="1"/>
          </p:cNvPicPr>
          <p:nvPr/>
        </p:nvPicPr>
        <p:blipFill>
          <a:blip r:embed="rId4"/>
          <a:stretch>
            <a:fillRect/>
          </a:stretch>
        </p:blipFill>
        <p:spPr>
          <a:xfrm>
            <a:off x="12719292" y="7686599"/>
            <a:ext cx="1905266" cy="5430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89" y="465058"/>
            <a:ext cx="7695605" cy="744260"/>
          </a:xfrm>
          <a:prstGeom prst="rect">
            <a:avLst/>
          </a:prstGeom>
          <a:noFill/>
          <a:ln/>
        </p:spPr>
        <p:txBody>
          <a:bodyPr wrap="none" lIns="0" tIns="0" rIns="0" bIns="0" rtlCol="0" anchor="t"/>
          <a:lstStyle/>
          <a:p>
            <a:pPr marL="0" indent="0" algn="l">
              <a:lnSpc>
                <a:spcPts val="5850"/>
              </a:lnSpc>
              <a:buNone/>
            </a:pPr>
            <a:r>
              <a:rPr lang="en-US" sz="4800" b="1" dirty="0">
                <a:solidFill>
                  <a:srgbClr val="000000"/>
                </a:solidFill>
                <a:latin typeface="Palatino Linotype" panose="02040502050505030304" pitchFamily="18" charset="0"/>
                <a:ea typeface="Petrona Bold" pitchFamily="34" charset="-122"/>
                <a:cs typeface="Petrona Bold" pitchFamily="34" charset="-120"/>
              </a:rPr>
              <a:t>Trực quan hóa Kết quả Khớp</a:t>
            </a:r>
            <a:endParaRPr lang="en-US" sz="4800" dirty="0">
              <a:latin typeface="Palatino Linotype" panose="02040502050505030304" pitchFamily="18" charset="0"/>
            </a:endParaRPr>
          </a:p>
        </p:txBody>
      </p:sp>
      <p:sp>
        <p:nvSpPr>
          <p:cNvPr id="3" name="Text 1"/>
          <p:cNvSpPr/>
          <p:nvPr/>
        </p:nvSpPr>
        <p:spPr>
          <a:xfrm>
            <a:off x="793789" y="1389397"/>
            <a:ext cx="3572470" cy="4847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Palatino Linotype" panose="02040502050505030304" pitchFamily="18" charset="0"/>
                <a:ea typeface="Petrona Bold" pitchFamily="34" charset="-122"/>
                <a:cs typeface="Petrona Bold" pitchFamily="34" charset="-120"/>
              </a:rPr>
              <a:t>Hàm </a:t>
            </a:r>
            <a:r>
              <a:rPr lang="en-US" sz="2800" b="1" dirty="0">
                <a:solidFill>
                  <a:srgbClr val="272525"/>
                </a:solidFill>
                <a:highlight>
                  <a:srgbClr val="F2F2F2"/>
                </a:highlight>
                <a:latin typeface="Palatino Linotype" panose="02040502050505030304" pitchFamily="18" charset="0"/>
                <a:ea typeface="Consolas" pitchFamily="34" charset="-122"/>
                <a:cs typeface="Consolas" pitchFamily="34" charset="-120"/>
              </a:rPr>
              <a:t>drawMatches()</a:t>
            </a:r>
            <a:endParaRPr lang="en-US" sz="2800" dirty="0">
              <a:latin typeface="Palatino Linotype" panose="02040502050505030304" pitchFamily="18" charset="0"/>
            </a:endParaRPr>
          </a:p>
        </p:txBody>
      </p:sp>
      <p:sp>
        <p:nvSpPr>
          <p:cNvPr id="4" name="Text 2"/>
          <p:cNvSpPr/>
          <p:nvPr/>
        </p:nvSpPr>
        <p:spPr>
          <a:xfrm>
            <a:off x="793790" y="2032831"/>
            <a:ext cx="6924437"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Hàm này trực quan hóa các keypoint đã được liên kết giữa hai bức ảnh.</a:t>
            </a:r>
            <a:endParaRPr lang="en-US" sz="2000" dirty="0">
              <a:latin typeface="Palatino Linotype" panose="02040502050505030304" pitchFamily="18" charset="0"/>
            </a:endParaRPr>
          </a:p>
        </p:txBody>
      </p:sp>
      <p:sp>
        <p:nvSpPr>
          <p:cNvPr id="5" name="Text 3"/>
          <p:cNvSpPr/>
          <p:nvPr/>
        </p:nvSpPr>
        <p:spPr>
          <a:xfrm>
            <a:off x="793789" y="2904050"/>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Tập hợp các điểm chính liên quan đến từng ảnh gốc.</a:t>
            </a:r>
            <a:endParaRPr lang="en-US" sz="2000" dirty="0">
              <a:latin typeface="Palatino Linotype" panose="02040502050505030304" pitchFamily="18" charset="0"/>
            </a:endParaRPr>
          </a:p>
        </p:txBody>
      </p:sp>
      <p:sp>
        <p:nvSpPr>
          <p:cNvPr id="6" name="Text 4"/>
          <p:cNvSpPr/>
          <p:nvPr/>
        </p:nvSpPr>
        <p:spPr>
          <a:xfrm>
            <a:off x="793789" y="3346249"/>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Hiển thị kết quả khớp ban đầu sau khi áp dụng thử nghiệm tỷ lệ Lowe.</a:t>
            </a:r>
            <a:endParaRPr lang="en-US" sz="2000" dirty="0">
              <a:latin typeface="Palatino Linotype" panose="02040502050505030304" pitchFamily="18" charset="0"/>
            </a:endParaRPr>
          </a:p>
        </p:txBody>
      </p:sp>
      <p:sp>
        <p:nvSpPr>
          <p:cNvPr id="7" name="Text 5"/>
          <p:cNvSpPr/>
          <p:nvPr/>
        </p:nvSpPr>
        <p:spPr>
          <a:xfrm>
            <a:off x="793670" y="4210399"/>
            <a:ext cx="6924437" cy="1088708"/>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Vẽ một đường thẳng từ điểm chính N trong ảnh đầu tiên đến điểm chính M trong ảnh thứ hai để hình dung các điểm "nội tại".</a:t>
            </a:r>
            <a:endParaRPr lang="en-US" sz="2000" dirty="0">
              <a:latin typeface="Palatino Linotype" panose="02040502050505030304" pitchFamily="18" charset="0"/>
            </a:endParaRPr>
          </a:p>
        </p:txBody>
      </p:sp>
      <p:sp>
        <p:nvSpPr>
          <p:cNvPr id="10" name="Text 6"/>
          <p:cNvSpPr/>
          <p:nvPr/>
        </p:nvSpPr>
        <p:spPr>
          <a:xfrm>
            <a:off x="793670" y="5519215"/>
            <a:ext cx="6661379"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Việc trực quan hóa giúp đánh giá chất lượng của quá </a:t>
            </a:r>
            <a:r>
              <a:rPr lang="en-US" sz="2000" dirty="0" err="1">
                <a:solidFill>
                  <a:srgbClr val="272525"/>
                </a:solidFill>
                <a:latin typeface="Palatino Linotype" panose="02040502050505030304" pitchFamily="18" charset="0"/>
                <a:ea typeface="Inter" pitchFamily="34" charset="-122"/>
                <a:cs typeface="Inter" pitchFamily="34" charset="-120"/>
              </a:rPr>
              <a:t>trình</a:t>
            </a:r>
            <a:r>
              <a:rPr lang="en-US" sz="20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so khớp trước khi thực hiện biến đổi phối cảnh.</a:t>
            </a:r>
            <a:endParaRPr lang="en-US"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89841DE3-A269-4F8C-9E38-2D495309A170}"/>
              </a:ext>
            </a:extLst>
          </p:cNvPr>
          <p:cNvPicPr>
            <a:picLocks noChangeAspect="1"/>
          </p:cNvPicPr>
          <p:nvPr/>
        </p:nvPicPr>
        <p:blipFill>
          <a:blip r:embed="rId3"/>
          <a:stretch>
            <a:fillRect/>
          </a:stretch>
        </p:blipFill>
        <p:spPr>
          <a:xfrm>
            <a:off x="12769327" y="7715736"/>
            <a:ext cx="1861073" cy="457264"/>
          </a:xfrm>
          <a:prstGeom prst="rect">
            <a:avLst/>
          </a:prstGeom>
        </p:spPr>
      </p:pic>
      <p:pic>
        <p:nvPicPr>
          <p:cNvPr id="13" name="image8.png">
            <a:extLst>
              <a:ext uri="{FF2B5EF4-FFF2-40B4-BE49-F238E27FC236}">
                <a16:creationId xmlns:a16="http://schemas.microsoft.com/office/drawing/2014/main" id="{5EED91E5-228D-49B6-8D36-4DB0093C277E}"/>
              </a:ext>
            </a:extLst>
          </p:cNvPr>
          <p:cNvPicPr/>
          <p:nvPr/>
        </p:nvPicPr>
        <p:blipFill>
          <a:blip r:embed="rId4"/>
          <a:srcRect/>
          <a:stretch>
            <a:fillRect/>
          </a:stretch>
        </p:blipFill>
        <p:spPr>
          <a:xfrm>
            <a:off x="7718107" y="1772840"/>
            <a:ext cx="6661379" cy="4492721"/>
          </a:xfrm>
          <a:prstGeom prst="rect">
            <a:avLst/>
          </a:prstGeom>
          <a:ln/>
        </p:spPr>
      </p:pic>
      <p:pic>
        <p:nvPicPr>
          <p:cNvPr id="12" name="Picture 11">
            <a:extLst>
              <a:ext uri="{FF2B5EF4-FFF2-40B4-BE49-F238E27FC236}">
                <a16:creationId xmlns:a16="http://schemas.microsoft.com/office/drawing/2014/main" id="{EB34AC7E-3292-4800-A674-231AF3A0B51B}"/>
              </a:ext>
            </a:extLst>
          </p:cNvPr>
          <p:cNvPicPr>
            <a:picLocks noChangeAspect="1"/>
          </p:cNvPicPr>
          <p:nvPr/>
        </p:nvPicPr>
        <p:blipFill>
          <a:blip r:embed="rId5"/>
          <a:stretch>
            <a:fillRect/>
          </a:stretch>
        </p:blipFill>
        <p:spPr>
          <a:xfrm>
            <a:off x="12719292" y="7686599"/>
            <a:ext cx="1905266" cy="5430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2A33032-8D1E-423F-8181-9CB28187F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17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15703"/>
            <a:ext cx="747057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Chương I: Giới Thiệu Đề Tài</a:t>
            </a:r>
            <a:endParaRPr lang="en-US" sz="4650" dirty="0">
              <a:latin typeface="Palatino Linotype" panose="02040502050505030304" pitchFamily="18" charset="0"/>
            </a:endParaRPr>
          </a:p>
        </p:txBody>
      </p:sp>
      <p:sp>
        <p:nvSpPr>
          <p:cNvPr id="4" name="Shape 1"/>
          <p:cNvSpPr/>
          <p:nvPr/>
        </p:nvSpPr>
        <p:spPr>
          <a:xfrm>
            <a:off x="793790" y="4800124"/>
            <a:ext cx="6407944" cy="2548890"/>
          </a:xfrm>
          <a:prstGeom prst="roundRect">
            <a:avLst>
              <a:gd name="adj" fmla="val 5740"/>
            </a:avLst>
          </a:prstGeom>
          <a:solidFill>
            <a:srgbClr val="FFFFFF">
              <a:alpha val="95000"/>
            </a:srgbClr>
          </a:solidFill>
          <a:ln w="30480">
            <a:solidFill>
              <a:srgbClr val="B2D4E5"/>
            </a:solidFill>
            <a:prstDash val="solid"/>
          </a:ln>
        </p:spPr>
        <p:txBody>
          <a:bodyPr/>
          <a:lstStyle/>
          <a:p>
            <a:endParaRPr lang="vi-VN"/>
          </a:p>
        </p:txBody>
      </p:sp>
      <p:sp>
        <p:nvSpPr>
          <p:cNvPr id="5" name="Shape 2"/>
          <p:cNvSpPr/>
          <p:nvPr/>
        </p:nvSpPr>
        <p:spPr>
          <a:xfrm>
            <a:off x="763310" y="4800124"/>
            <a:ext cx="121920" cy="2548890"/>
          </a:xfrm>
          <a:prstGeom prst="roundRect">
            <a:avLst>
              <a:gd name="adj" fmla="val 78139"/>
            </a:avLst>
          </a:prstGeom>
          <a:solidFill>
            <a:srgbClr val="007EBD"/>
          </a:solidFill>
          <a:ln/>
        </p:spPr>
        <p:txBody>
          <a:bodyPr/>
          <a:lstStyle/>
          <a:p>
            <a:endParaRPr lang="vi-VN"/>
          </a:p>
        </p:txBody>
      </p:sp>
      <p:sp>
        <p:nvSpPr>
          <p:cNvPr id="6" name="Text 3"/>
          <p:cNvSpPr/>
          <p:nvPr/>
        </p:nvSpPr>
        <p:spPr>
          <a:xfrm>
            <a:off x="1142524" y="5057418"/>
            <a:ext cx="5158502"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Tầm Quan Trọng Của Ghép Ảnh</a:t>
            </a:r>
            <a:endParaRPr lang="en-US" sz="2800" dirty="0">
              <a:latin typeface="Palatino Linotype" panose="02040502050505030304" pitchFamily="18" charset="0"/>
            </a:endParaRPr>
          </a:p>
        </p:txBody>
      </p:sp>
      <p:sp>
        <p:nvSpPr>
          <p:cNvPr id="7" name="Text 4"/>
          <p:cNvSpPr/>
          <p:nvPr/>
        </p:nvSpPr>
        <p:spPr>
          <a:xfrm>
            <a:off x="1142524" y="5640110"/>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Palatino Linotype" panose="02040502050505030304" pitchFamily="18" charset="0"/>
                <a:ea typeface="Inter" pitchFamily="34" charset="-122"/>
                <a:cs typeface="Inter" pitchFamily="34" charset="-120"/>
              </a:rPr>
              <a:t>Ghép ảnh là thủ thuật được sử dụng rộng rãi trong đồ họa, thị giác máy tính và xử lý ảnh. Nó liên kết chặt chẽ với cuộc sống hàng ngày, từ chụp ảnh toàn cảnh bằng smartphone đến video giám sát và xe tự lái.</a:t>
            </a:r>
            <a:endParaRPr lang="en-US" sz="1750" dirty="0">
              <a:latin typeface="Palatino Linotype" panose="02040502050505030304" pitchFamily="18" charset="0"/>
            </a:endParaRPr>
          </a:p>
        </p:txBody>
      </p:sp>
      <p:sp>
        <p:nvSpPr>
          <p:cNvPr id="8" name="Shape 5"/>
          <p:cNvSpPr/>
          <p:nvPr/>
        </p:nvSpPr>
        <p:spPr>
          <a:xfrm>
            <a:off x="7428548" y="4800124"/>
            <a:ext cx="6408063" cy="2548890"/>
          </a:xfrm>
          <a:prstGeom prst="roundRect">
            <a:avLst>
              <a:gd name="adj" fmla="val 5740"/>
            </a:avLst>
          </a:prstGeom>
          <a:solidFill>
            <a:srgbClr val="FFFFFF">
              <a:alpha val="95000"/>
            </a:srgbClr>
          </a:solidFill>
          <a:ln w="30480">
            <a:solidFill>
              <a:srgbClr val="B2D4E5"/>
            </a:solidFill>
            <a:prstDash val="solid"/>
          </a:ln>
        </p:spPr>
        <p:txBody>
          <a:bodyPr/>
          <a:lstStyle/>
          <a:p>
            <a:endParaRPr lang="vi-VN"/>
          </a:p>
        </p:txBody>
      </p:sp>
      <p:sp>
        <p:nvSpPr>
          <p:cNvPr id="9" name="Shape 6"/>
          <p:cNvSpPr/>
          <p:nvPr/>
        </p:nvSpPr>
        <p:spPr>
          <a:xfrm>
            <a:off x="7398067" y="4800124"/>
            <a:ext cx="121920" cy="2548890"/>
          </a:xfrm>
          <a:prstGeom prst="roundRect">
            <a:avLst>
              <a:gd name="adj" fmla="val 78139"/>
            </a:avLst>
          </a:prstGeom>
          <a:solidFill>
            <a:srgbClr val="007EBD"/>
          </a:solidFill>
          <a:ln/>
        </p:spPr>
        <p:txBody>
          <a:bodyPr/>
          <a:lstStyle/>
          <a:p>
            <a:endParaRPr lang="vi-VN"/>
          </a:p>
        </p:txBody>
      </p:sp>
      <p:sp>
        <p:nvSpPr>
          <p:cNvPr id="10" name="Text 7"/>
          <p:cNvSpPr/>
          <p:nvPr/>
        </p:nvSpPr>
        <p:spPr>
          <a:xfrm>
            <a:off x="7777282" y="5057418"/>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Ứng Dụng Thực Tế</a:t>
            </a:r>
            <a:endParaRPr lang="en-US" sz="2800" dirty="0">
              <a:latin typeface="Palatino Linotype" panose="02040502050505030304" pitchFamily="18" charset="0"/>
            </a:endParaRPr>
          </a:p>
        </p:txBody>
      </p:sp>
      <p:sp>
        <p:nvSpPr>
          <p:cNvPr id="11" name="Text 8"/>
          <p:cNvSpPr/>
          <p:nvPr/>
        </p:nvSpPr>
        <p:spPr>
          <a:xfrm>
            <a:off x="7777282" y="5640110"/>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Palatino Linotype" panose="02040502050505030304" pitchFamily="18" charset="0"/>
                <a:ea typeface="Inter" pitchFamily="34" charset="-122"/>
                <a:cs typeface="Inter" pitchFamily="34" charset="-120"/>
              </a:rPr>
              <a:t>Các tính năng ghép nhiều hình ảnh chồng chéo tạo nên một tấm ảnh lớn có góc nhìn toàn cảnh rộng rãi. Đây là tiền đề cho ảnh vệ tinh và được áp dụng trong các ứng dụng nổi tiếng như Adobe Photoshop.</a:t>
            </a:r>
            <a:endParaRPr lang="en-US" sz="1750" dirty="0">
              <a:latin typeface="Palatino Linotype" panose="02040502050505030304" pitchFamily="18" charset="0"/>
            </a:endParaRPr>
          </a:p>
        </p:txBody>
      </p:sp>
      <p:pic>
        <p:nvPicPr>
          <p:cNvPr id="12" name="Picture 11">
            <a:extLst>
              <a:ext uri="{FF2B5EF4-FFF2-40B4-BE49-F238E27FC236}">
                <a16:creationId xmlns:a16="http://schemas.microsoft.com/office/drawing/2014/main" id="{E2BD491D-04AC-44DE-A92C-C2EC2ABCCD63}"/>
              </a:ext>
            </a:extLst>
          </p:cNvPr>
          <p:cNvPicPr>
            <a:picLocks noChangeAspect="1"/>
          </p:cNvPicPr>
          <p:nvPr/>
        </p:nvPicPr>
        <p:blipFill>
          <a:blip r:embed="rId4"/>
          <a:stretch>
            <a:fillRect/>
          </a:stretch>
        </p:blipFill>
        <p:spPr>
          <a:xfrm>
            <a:off x="12719292" y="7686599"/>
            <a:ext cx="1905266" cy="543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3850"/>
            <a:ext cx="7315200" cy="744260"/>
          </a:xfrm>
          <a:prstGeom prst="rect">
            <a:avLst/>
          </a:prstGeom>
          <a:noFill/>
          <a:ln/>
        </p:spPr>
        <p:txBody>
          <a:bodyPr wrap="none" lIns="0" tIns="0" rIns="0" bIns="0" rtlCol="0" anchor="t"/>
          <a:lstStyle/>
          <a:p>
            <a:pPr marL="0" indent="0" algn="l">
              <a:lnSpc>
                <a:spcPts val="5850"/>
              </a:lnSpc>
              <a:buNone/>
            </a:pPr>
            <a:r>
              <a:rPr lang="en-US" sz="4650" b="1" dirty="0" err="1">
                <a:solidFill>
                  <a:srgbClr val="000000"/>
                </a:solidFill>
                <a:latin typeface="Palatino Linotype" panose="02040502050505030304" pitchFamily="18" charset="0"/>
                <a:ea typeface="Petrona Bold" pitchFamily="34" charset="-122"/>
                <a:cs typeface="Petrona Bold" pitchFamily="34" charset="-120"/>
              </a:rPr>
              <a:t>Yêu</a:t>
            </a:r>
            <a:r>
              <a:rPr lang="en-US" sz="4650" b="1" dirty="0">
                <a:solidFill>
                  <a:srgbClr val="000000"/>
                </a:solidFill>
                <a:latin typeface="Palatino Linotype" panose="02040502050505030304" pitchFamily="18" charset="0"/>
                <a:ea typeface="Petrona Bold" pitchFamily="34" charset="-122"/>
                <a:cs typeface="Petrona Bold" pitchFamily="34" charset="-120"/>
              </a:rPr>
              <a:t> </a:t>
            </a:r>
            <a:r>
              <a:rPr lang="en-US" sz="4650" b="1" dirty="0" err="1">
                <a:solidFill>
                  <a:srgbClr val="000000"/>
                </a:solidFill>
                <a:latin typeface="Palatino Linotype" panose="02040502050505030304" pitchFamily="18" charset="0"/>
                <a:ea typeface="Petrona Bold" pitchFamily="34" charset="-122"/>
                <a:cs typeface="Petrona Bold" pitchFamily="34" charset="-120"/>
              </a:rPr>
              <a:t>Cầu</a:t>
            </a:r>
            <a:r>
              <a:rPr lang="en-US" sz="4650" b="1" dirty="0">
                <a:solidFill>
                  <a:srgbClr val="000000"/>
                </a:solidFill>
                <a:latin typeface="Palatino Linotype" panose="02040502050505030304" pitchFamily="18" charset="0"/>
                <a:ea typeface="Petrona Bold" pitchFamily="34" charset="-122"/>
                <a:cs typeface="Petrona Bold" pitchFamily="34" charset="-120"/>
              </a:rPr>
              <a:t> </a:t>
            </a:r>
            <a:r>
              <a:rPr lang="en-US" sz="4650" b="1" dirty="0" err="1">
                <a:solidFill>
                  <a:srgbClr val="000000"/>
                </a:solidFill>
                <a:latin typeface="Palatino Linotype" panose="02040502050505030304" pitchFamily="18" charset="0"/>
                <a:ea typeface="Petrona Bold" pitchFamily="34" charset="-122"/>
                <a:cs typeface="Petrona Bold" pitchFamily="34" charset="-120"/>
              </a:rPr>
              <a:t>Cụ</a:t>
            </a:r>
            <a:r>
              <a:rPr lang="en-US" sz="4650" b="1" dirty="0">
                <a:solidFill>
                  <a:srgbClr val="000000"/>
                </a:solidFill>
                <a:latin typeface="Palatino Linotype" panose="02040502050505030304" pitchFamily="18" charset="0"/>
                <a:ea typeface="Petrona Bold" pitchFamily="34" charset="-122"/>
                <a:cs typeface="Petrona Bold" pitchFamily="34" charset="-120"/>
              </a:rPr>
              <a:t> </a:t>
            </a:r>
            <a:r>
              <a:rPr lang="en-US" sz="4650" b="1" dirty="0" err="1">
                <a:solidFill>
                  <a:srgbClr val="000000"/>
                </a:solidFill>
                <a:latin typeface="Palatino Linotype" panose="02040502050505030304" pitchFamily="18" charset="0"/>
                <a:ea typeface="Petrona Bold" pitchFamily="34" charset="-122"/>
                <a:cs typeface="Petrona Bold" pitchFamily="34" charset="-120"/>
              </a:rPr>
              <a:t>Thể</a:t>
            </a:r>
            <a:r>
              <a:rPr lang="en-US" sz="4650" b="1" dirty="0">
                <a:solidFill>
                  <a:srgbClr val="000000"/>
                </a:solidFill>
                <a:latin typeface="Palatino Linotype" panose="02040502050505030304" pitchFamily="18" charset="0"/>
                <a:ea typeface="Petrona Bold" pitchFamily="34" charset="-122"/>
                <a:cs typeface="Petrona Bold" pitchFamily="34" charset="-120"/>
              </a:rPr>
              <a:t> </a:t>
            </a:r>
            <a:r>
              <a:rPr lang="en-US" sz="4650" b="1" dirty="0" err="1">
                <a:solidFill>
                  <a:srgbClr val="000000"/>
                </a:solidFill>
                <a:latin typeface="Palatino Linotype" panose="02040502050505030304" pitchFamily="18" charset="0"/>
                <a:ea typeface="Petrona Bold" pitchFamily="34" charset="-122"/>
                <a:cs typeface="Petrona Bold" pitchFamily="34" charset="-120"/>
              </a:rPr>
              <a:t>Của</a:t>
            </a:r>
            <a:r>
              <a:rPr lang="en-US" sz="4650" b="1" dirty="0">
                <a:solidFill>
                  <a:srgbClr val="000000"/>
                </a:solidFill>
                <a:latin typeface="Palatino Linotype" panose="02040502050505030304" pitchFamily="18" charset="0"/>
                <a:ea typeface="Petrona Bold" pitchFamily="34" charset="-122"/>
                <a:cs typeface="Petrona Bold" pitchFamily="34" charset="-120"/>
              </a:rPr>
              <a:t> Đề Tài</a:t>
            </a:r>
            <a:endParaRPr lang="en-US" sz="4650" dirty="0">
              <a:latin typeface="Palatino Linotype" panose="02040502050505030304" pitchFamily="18" charset="0"/>
            </a:endParaRPr>
          </a:p>
        </p:txBody>
      </p:sp>
      <p:sp>
        <p:nvSpPr>
          <p:cNvPr id="4" name="Shape 1"/>
          <p:cNvSpPr/>
          <p:nvPr/>
        </p:nvSpPr>
        <p:spPr>
          <a:xfrm>
            <a:off x="6280190" y="2358271"/>
            <a:ext cx="510302" cy="510302"/>
          </a:xfrm>
          <a:prstGeom prst="roundRect">
            <a:avLst>
              <a:gd name="adj" fmla="val 18669"/>
            </a:avLst>
          </a:prstGeom>
          <a:solidFill>
            <a:srgbClr val="CCEEFF"/>
          </a:solidFill>
          <a:ln w="7620">
            <a:solidFill>
              <a:srgbClr val="B2D4E5"/>
            </a:solidFill>
            <a:prstDash val="solid"/>
          </a:ln>
        </p:spPr>
        <p:txBody>
          <a:bodyPr/>
          <a:lstStyle/>
          <a:p>
            <a:endParaRPr lang="vi-VN"/>
          </a:p>
        </p:txBody>
      </p:sp>
      <p:sp>
        <p:nvSpPr>
          <p:cNvPr id="5" name="Text 2"/>
          <p:cNvSpPr/>
          <p:nvPr/>
        </p:nvSpPr>
        <p:spPr>
          <a:xfrm>
            <a:off x="6356747" y="2390180"/>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1</a:t>
            </a:r>
            <a:endParaRPr lang="en-US" sz="2800" dirty="0">
              <a:latin typeface="Palatino Linotype" panose="02040502050505030304" pitchFamily="18" charset="0"/>
            </a:endParaRPr>
          </a:p>
        </p:txBody>
      </p:sp>
      <p:sp>
        <p:nvSpPr>
          <p:cNvPr id="6" name="Text 3"/>
          <p:cNvSpPr/>
          <p:nvPr/>
        </p:nvSpPr>
        <p:spPr>
          <a:xfrm>
            <a:off x="7017306" y="2400776"/>
            <a:ext cx="3764042"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Nghiên Cứu Khái Niệm</a:t>
            </a:r>
            <a:endParaRPr lang="en-US" sz="2800" dirty="0">
              <a:latin typeface="Palatino Linotype" panose="02040502050505030304" pitchFamily="18" charset="0"/>
            </a:endParaRPr>
          </a:p>
        </p:txBody>
      </p:sp>
      <p:sp>
        <p:nvSpPr>
          <p:cNvPr id="7" name="Text 4"/>
          <p:cNvSpPr/>
          <p:nvPr/>
        </p:nvSpPr>
        <p:spPr>
          <a:xfrm>
            <a:off x="7017306" y="2983468"/>
            <a:ext cx="6819305"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Nghiên cứu các khái niệm và đặc trưng về ảnh Panorama.</a:t>
            </a:r>
            <a:endParaRPr lang="en-US" sz="2000" dirty="0">
              <a:latin typeface="Palatino Linotype" panose="02040502050505030304" pitchFamily="18" charset="0"/>
            </a:endParaRPr>
          </a:p>
        </p:txBody>
      </p:sp>
      <p:sp>
        <p:nvSpPr>
          <p:cNvPr id="8" name="Shape 5"/>
          <p:cNvSpPr/>
          <p:nvPr/>
        </p:nvSpPr>
        <p:spPr>
          <a:xfrm>
            <a:off x="6280190" y="3799999"/>
            <a:ext cx="510302" cy="510302"/>
          </a:xfrm>
          <a:prstGeom prst="roundRect">
            <a:avLst>
              <a:gd name="adj" fmla="val 18669"/>
            </a:avLst>
          </a:prstGeom>
          <a:solidFill>
            <a:srgbClr val="CCEEFF"/>
          </a:solidFill>
          <a:ln w="7620">
            <a:solidFill>
              <a:srgbClr val="B2D4E5"/>
            </a:solidFill>
            <a:prstDash val="solid"/>
          </a:ln>
        </p:spPr>
        <p:txBody>
          <a:bodyPr/>
          <a:lstStyle/>
          <a:p>
            <a:endParaRPr lang="vi-VN"/>
          </a:p>
        </p:txBody>
      </p:sp>
      <p:sp>
        <p:nvSpPr>
          <p:cNvPr id="9" name="Text 6"/>
          <p:cNvSpPr/>
          <p:nvPr/>
        </p:nvSpPr>
        <p:spPr>
          <a:xfrm>
            <a:off x="6356747" y="3831908"/>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2</a:t>
            </a:r>
            <a:endParaRPr lang="en-US" sz="2800" dirty="0">
              <a:latin typeface="Palatino Linotype" panose="02040502050505030304" pitchFamily="18" charset="0"/>
            </a:endParaRPr>
          </a:p>
        </p:txBody>
      </p:sp>
      <p:sp>
        <p:nvSpPr>
          <p:cNvPr id="10" name="Text 7"/>
          <p:cNvSpPr/>
          <p:nvPr/>
        </p:nvSpPr>
        <p:spPr>
          <a:xfrm>
            <a:off x="7017306" y="3842504"/>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Phương Pháp SIFT</a:t>
            </a:r>
            <a:endParaRPr lang="en-US" sz="2800" dirty="0">
              <a:latin typeface="Palatino Linotype" panose="02040502050505030304" pitchFamily="18" charset="0"/>
            </a:endParaRPr>
          </a:p>
        </p:txBody>
      </p:sp>
      <p:sp>
        <p:nvSpPr>
          <p:cNvPr id="11" name="Text 8"/>
          <p:cNvSpPr/>
          <p:nvPr/>
        </p:nvSpPr>
        <p:spPr>
          <a:xfrm>
            <a:off x="7017306" y="4425196"/>
            <a:ext cx="6819305"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Nghiên cứu chuyên sâu phương pháp ghép ảnh Panorama sử dụng thuật toán SIFT.</a:t>
            </a:r>
            <a:endParaRPr lang="en-US" sz="2000" dirty="0">
              <a:latin typeface="Palatino Linotype" panose="02040502050505030304" pitchFamily="18" charset="0"/>
            </a:endParaRPr>
          </a:p>
        </p:txBody>
      </p:sp>
      <p:sp>
        <p:nvSpPr>
          <p:cNvPr id="12" name="Shape 9"/>
          <p:cNvSpPr/>
          <p:nvPr/>
        </p:nvSpPr>
        <p:spPr>
          <a:xfrm>
            <a:off x="6280190" y="5604629"/>
            <a:ext cx="510302" cy="510302"/>
          </a:xfrm>
          <a:prstGeom prst="roundRect">
            <a:avLst>
              <a:gd name="adj" fmla="val 18669"/>
            </a:avLst>
          </a:prstGeom>
          <a:solidFill>
            <a:srgbClr val="CCEEFF"/>
          </a:solidFill>
          <a:ln w="7620">
            <a:solidFill>
              <a:srgbClr val="B2D4E5"/>
            </a:solidFill>
            <a:prstDash val="solid"/>
          </a:ln>
        </p:spPr>
        <p:txBody>
          <a:bodyPr/>
          <a:lstStyle/>
          <a:p>
            <a:endParaRPr lang="vi-VN"/>
          </a:p>
        </p:txBody>
      </p:sp>
      <p:sp>
        <p:nvSpPr>
          <p:cNvPr id="13" name="Text 10"/>
          <p:cNvSpPr/>
          <p:nvPr/>
        </p:nvSpPr>
        <p:spPr>
          <a:xfrm>
            <a:off x="6356747" y="5636538"/>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3</a:t>
            </a:r>
            <a:endParaRPr lang="en-US" sz="2800" dirty="0">
              <a:latin typeface="Palatino Linotype" panose="02040502050505030304" pitchFamily="18" charset="0"/>
            </a:endParaRPr>
          </a:p>
        </p:txBody>
      </p:sp>
      <p:sp>
        <p:nvSpPr>
          <p:cNvPr id="14" name="Text 11"/>
          <p:cNvSpPr/>
          <p:nvPr/>
        </p:nvSpPr>
        <p:spPr>
          <a:xfrm>
            <a:off x="7017306" y="5647134"/>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Phát Triển Ứng Dụng</a:t>
            </a:r>
            <a:endParaRPr lang="en-US" sz="2800" dirty="0">
              <a:latin typeface="Palatino Linotype" panose="02040502050505030304" pitchFamily="18" charset="0"/>
            </a:endParaRPr>
          </a:p>
        </p:txBody>
      </p:sp>
      <p:sp>
        <p:nvSpPr>
          <p:cNvPr id="15" name="Text 12"/>
          <p:cNvSpPr/>
          <p:nvPr/>
        </p:nvSpPr>
        <p:spPr>
          <a:xfrm>
            <a:off x="7017306" y="6229826"/>
            <a:ext cx="6819305"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Xây dựng chương trình Python đơn giản để ghép ảnh Panorama.</a:t>
            </a:r>
            <a:endParaRPr lang="en-US" sz="2000" dirty="0">
              <a:latin typeface="Palatino Linotype" panose="02040502050505030304" pitchFamily="18" charset="0"/>
            </a:endParaRPr>
          </a:p>
        </p:txBody>
      </p:sp>
      <p:pic>
        <p:nvPicPr>
          <p:cNvPr id="16" name="Picture 15">
            <a:extLst>
              <a:ext uri="{FF2B5EF4-FFF2-40B4-BE49-F238E27FC236}">
                <a16:creationId xmlns:a16="http://schemas.microsoft.com/office/drawing/2014/main" id="{02BF79FD-2629-4637-9AF1-CC3558AC3877}"/>
              </a:ext>
            </a:extLst>
          </p:cNvPr>
          <p:cNvPicPr>
            <a:picLocks noChangeAspect="1"/>
          </p:cNvPicPr>
          <p:nvPr/>
        </p:nvPicPr>
        <p:blipFill>
          <a:blip r:embed="rId4"/>
          <a:stretch>
            <a:fillRect/>
          </a:stretch>
        </p:blipFill>
        <p:spPr>
          <a:xfrm>
            <a:off x="12719292" y="7686599"/>
            <a:ext cx="1905266" cy="5430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74871"/>
            <a:ext cx="7005638"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Chương II: Ảnh Panorama</a:t>
            </a:r>
            <a:endParaRPr lang="en-US" sz="4650" dirty="0">
              <a:latin typeface="Palatino Linotype" panose="02040502050505030304" pitchFamily="18" charset="0"/>
            </a:endParaRPr>
          </a:p>
        </p:txBody>
      </p:sp>
      <p:sp>
        <p:nvSpPr>
          <p:cNvPr id="3" name="Text 1"/>
          <p:cNvSpPr/>
          <p:nvPr/>
        </p:nvSpPr>
        <p:spPr>
          <a:xfrm>
            <a:off x="793790" y="2186107"/>
            <a:ext cx="5774531"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alatino Linotype" panose="02040502050505030304" pitchFamily="18" charset="0"/>
                <a:ea typeface="Petrona Bold" pitchFamily="34" charset="-122"/>
                <a:cs typeface="Petrona Bold" pitchFamily="34" charset="-120"/>
              </a:rPr>
              <a:t>Khái Niệm Ảnh Toàn Cảnh</a:t>
            </a:r>
            <a:endParaRPr lang="en-US" sz="3750" dirty="0">
              <a:latin typeface="Palatino Linotype" panose="02040502050505030304" pitchFamily="18" charset="0"/>
            </a:endParaRPr>
          </a:p>
        </p:txBody>
      </p:sp>
      <p:sp>
        <p:nvSpPr>
          <p:cNvPr id="4" name="Text 2"/>
          <p:cNvSpPr/>
          <p:nvPr/>
        </p:nvSpPr>
        <p:spPr>
          <a:xfrm>
            <a:off x="793790" y="3008352"/>
            <a:ext cx="7604284"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Ảnh Panorama là bức ảnh có tầm nhìn rộng, bao quát được mọi vật trong cùng một khung hình. Đây là chế độ chụp ảnh khổ rộng bằng cách chụp nhiều tấm ảnh liên tiếp có phần chồng lấn.</a:t>
            </a:r>
            <a:endParaRPr lang="en-US" sz="2000" dirty="0">
              <a:latin typeface="Palatino Linotype" panose="02040502050505030304" pitchFamily="18" charset="0"/>
            </a:endParaRPr>
          </a:p>
        </p:txBody>
      </p:sp>
      <p:sp>
        <p:nvSpPr>
          <p:cNvPr id="5" name="Text 3"/>
          <p:cNvSpPr/>
          <p:nvPr/>
        </p:nvSpPr>
        <p:spPr>
          <a:xfrm>
            <a:off x="1133951" y="4352211"/>
            <a:ext cx="7264122"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Ảnh Panorama là những khung ảnh cực kỳ lớn mà một khung hình chụp bằng máy ảnh thông thường không thể hiện hết.</a:t>
            </a:r>
            <a:endParaRPr lang="en-US" sz="2000" dirty="0">
              <a:latin typeface="Palatino Linotype" panose="02040502050505030304" pitchFamily="18" charset="0"/>
            </a:endParaRPr>
          </a:p>
        </p:txBody>
      </p:sp>
      <p:sp>
        <p:nvSpPr>
          <p:cNvPr id="6" name="Shape 4"/>
          <p:cNvSpPr/>
          <p:nvPr/>
        </p:nvSpPr>
        <p:spPr>
          <a:xfrm>
            <a:off x="793790" y="4352211"/>
            <a:ext cx="30480" cy="725805"/>
          </a:xfrm>
          <a:prstGeom prst="rect">
            <a:avLst/>
          </a:prstGeom>
          <a:solidFill>
            <a:srgbClr val="007EBD"/>
          </a:solidFill>
          <a:ln/>
        </p:spPr>
        <p:txBody>
          <a:bodyPr/>
          <a:lstStyle/>
          <a:p>
            <a:endParaRPr lang="vi-VN"/>
          </a:p>
        </p:txBody>
      </p:sp>
      <p:pic>
        <p:nvPicPr>
          <p:cNvPr id="7" name="Image 0" descr="preencoded.png"/>
          <p:cNvPicPr>
            <a:picLocks noChangeAspect="1"/>
          </p:cNvPicPr>
          <p:nvPr/>
        </p:nvPicPr>
        <p:blipFill>
          <a:blip r:embed="rId3"/>
          <a:stretch>
            <a:fillRect/>
          </a:stretch>
        </p:blipFill>
        <p:spPr>
          <a:xfrm>
            <a:off x="9469986" y="1913748"/>
            <a:ext cx="4366624" cy="4366624"/>
          </a:xfrm>
          <a:prstGeom prst="rect">
            <a:avLst/>
          </a:prstGeom>
        </p:spPr>
      </p:pic>
      <p:pic>
        <p:nvPicPr>
          <p:cNvPr id="8" name="Picture 7">
            <a:extLst>
              <a:ext uri="{FF2B5EF4-FFF2-40B4-BE49-F238E27FC236}">
                <a16:creationId xmlns:a16="http://schemas.microsoft.com/office/drawing/2014/main" id="{2F6ECD73-BD5D-4F9C-AD1D-73B54C2E42FB}"/>
              </a:ext>
            </a:extLst>
          </p:cNvPr>
          <p:cNvPicPr>
            <a:picLocks noChangeAspect="1"/>
          </p:cNvPicPr>
          <p:nvPr/>
        </p:nvPicPr>
        <p:blipFill>
          <a:blip r:embed="rId4"/>
          <a:stretch>
            <a:fillRect/>
          </a:stretch>
        </p:blipFill>
        <p:spPr>
          <a:xfrm>
            <a:off x="12719292" y="7686599"/>
            <a:ext cx="1905266" cy="543001"/>
          </a:xfrm>
          <a:prstGeom prst="rect">
            <a:avLst/>
          </a:prstGeom>
        </p:spPr>
      </p:pic>
      <p:pic>
        <p:nvPicPr>
          <p:cNvPr id="9" name="image1.png">
            <a:extLst>
              <a:ext uri="{FF2B5EF4-FFF2-40B4-BE49-F238E27FC236}">
                <a16:creationId xmlns:a16="http://schemas.microsoft.com/office/drawing/2014/main" id="{77D39DA1-2717-40E9-A0C7-74B0F452D96A}"/>
              </a:ext>
            </a:extLst>
          </p:cNvPr>
          <p:cNvPicPr/>
          <p:nvPr/>
        </p:nvPicPr>
        <p:blipFill>
          <a:blip r:embed="rId5"/>
          <a:srcRect/>
          <a:stretch>
            <a:fillRect/>
          </a:stretch>
        </p:blipFill>
        <p:spPr>
          <a:xfrm>
            <a:off x="793790" y="5486281"/>
            <a:ext cx="7867909" cy="2033314"/>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9723" y="502563"/>
            <a:ext cx="6936581" cy="599718"/>
          </a:xfrm>
          <a:prstGeom prst="rect">
            <a:avLst/>
          </a:prstGeom>
          <a:noFill/>
          <a:ln/>
        </p:spPr>
        <p:txBody>
          <a:bodyPr wrap="none" lIns="0" tIns="0" rIns="0" bIns="0" rtlCol="0" anchor="t"/>
          <a:lstStyle/>
          <a:p>
            <a:pPr marL="0" indent="0" algn="l">
              <a:lnSpc>
                <a:spcPts val="4700"/>
              </a:lnSpc>
              <a:buNone/>
            </a:pPr>
            <a:r>
              <a:rPr lang="en-US" sz="4000" b="1" dirty="0">
                <a:solidFill>
                  <a:srgbClr val="000000"/>
                </a:solidFill>
                <a:latin typeface="Palatino Linotype" panose="02040502050505030304" pitchFamily="18" charset="0"/>
                <a:ea typeface="Petrona Bold" pitchFamily="34" charset="-122"/>
                <a:cs typeface="Petrona Bold" pitchFamily="34" charset="-120"/>
              </a:rPr>
              <a:t>Quy Trình Xử Lý Ảnh Panorama</a:t>
            </a:r>
            <a:endParaRPr lang="en-US" sz="4000" dirty="0">
              <a:latin typeface="Palatino Linotype" panose="02040502050505030304" pitchFamily="18" charset="0"/>
            </a:endParaRPr>
          </a:p>
        </p:txBody>
      </p:sp>
      <p:sp>
        <p:nvSpPr>
          <p:cNvPr id="3" name="Text 1"/>
          <p:cNvSpPr/>
          <p:nvPr/>
        </p:nvSpPr>
        <p:spPr>
          <a:xfrm>
            <a:off x="639723" y="1467803"/>
            <a:ext cx="13350954" cy="292418"/>
          </a:xfrm>
          <a:prstGeom prst="rect">
            <a:avLst/>
          </a:prstGeom>
          <a:noFill/>
          <a:ln/>
        </p:spPr>
        <p:txBody>
          <a:bodyPr wrap="none" lIns="0" tIns="0" rIns="0" bIns="0" rtlCol="0" anchor="t"/>
          <a:lstStyle/>
          <a:p>
            <a:pPr marL="0" indent="0" algn="l">
              <a:lnSpc>
                <a:spcPts val="2300"/>
              </a:lnSpc>
              <a:buNone/>
            </a:pPr>
            <a:r>
              <a:rPr lang="en-US" sz="2000" dirty="0">
                <a:solidFill>
                  <a:srgbClr val="272525"/>
                </a:solidFill>
                <a:latin typeface="Palatino Linotype" panose="02040502050505030304" pitchFamily="18" charset="0"/>
                <a:ea typeface="Inter" pitchFamily="34" charset="-122"/>
                <a:cs typeface="Inter" pitchFamily="34" charset="-120"/>
              </a:rPr>
              <a:t>Để tạo nên một bức ảnh Panorama hoàn chỉnh, cần nhiều giai đoạn. Trong phạm vi nghiên cứu này, chúng ta tập </a:t>
            </a:r>
            <a:r>
              <a:rPr lang="en-US" sz="2000" dirty="0" err="1">
                <a:solidFill>
                  <a:srgbClr val="272525"/>
                </a:solidFill>
                <a:latin typeface="Palatino Linotype" panose="02040502050505030304" pitchFamily="18" charset="0"/>
                <a:ea typeface="Inter" pitchFamily="34" charset="-122"/>
                <a:cs typeface="Inter" pitchFamily="34" charset="-120"/>
              </a:rPr>
              <a:t>trung</a:t>
            </a:r>
            <a:r>
              <a:rPr lang="en-US" sz="20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300"/>
              </a:lnSpc>
              <a:buNone/>
            </a:pPr>
            <a:r>
              <a:rPr lang="en-US" sz="2000" dirty="0" err="1">
                <a:solidFill>
                  <a:srgbClr val="272525"/>
                </a:solidFill>
                <a:latin typeface="Palatino Linotype" panose="02040502050505030304" pitchFamily="18" charset="0"/>
                <a:ea typeface="Inter" pitchFamily="34" charset="-122"/>
                <a:cs typeface="Inter" pitchFamily="34" charset="-120"/>
              </a:rPr>
              <a:t>vào</a:t>
            </a:r>
            <a:r>
              <a:rPr lang="en-US" sz="2000" dirty="0">
                <a:solidFill>
                  <a:srgbClr val="272525"/>
                </a:solidFill>
                <a:latin typeface="Palatino Linotype" panose="02040502050505030304" pitchFamily="18" charset="0"/>
                <a:ea typeface="Inter" pitchFamily="34" charset="-122"/>
                <a:cs typeface="Inter" pitchFamily="34" charset="-120"/>
              </a:rPr>
              <a:t> phương pháp ghép ảnh.</a:t>
            </a:r>
            <a:endParaRPr lang="en-US" sz="2000" dirty="0">
              <a:latin typeface="Palatino Linotype" panose="02040502050505030304" pitchFamily="18" charset="0"/>
            </a:endParaRPr>
          </a:p>
        </p:txBody>
      </p:sp>
      <p:pic>
        <p:nvPicPr>
          <p:cNvPr id="4" name="Image 0" descr="preencoded.png"/>
          <p:cNvPicPr>
            <a:picLocks noChangeAspect="1"/>
          </p:cNvPicPr>
          <p:nvPr/>
        </p:nvPicPr>
        <p:blipFill>
          <a:blip r:embed="rId3"/>
          <a:stretch>
            <a:fillRect/>
          </a:stretch>
        </p:blipFill>
        <p:spPr>
          <a:xfrm>
            <a:off x="2124015" y="1988583"/>
            <a:ext cx="10382369" cy="4751665"/>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68515" y="3152204"/>
            <a:ext cx="667538" cy="667538"/>
          </a:xfrm>
          <a:prstGeom prst="rect">
            <a:avLst/>
          </a:prstGeom>
        </p:spPr>
      </p:pic>
      <p:sp>
        <p:nvSpPr>
          <p:cNvPr id="6" name="Text 2"/>
          <p:cNvSpPr/>
          <p:nvPr/>
        </p:nvSpPr>
        <p:spPr>
          <a:xfrm>
            <a:off x="10090133" y="5278665"/>
            <a:ext cx="1949210" cy="394265"/>
          </a:xfrm>
          <a:prstGeom prst="rect">
            <a:avLst/>
          </a:prstGeom>
          <a:noFill/>
          <a:ln/>
        </p:spPr>
        <p:txBody>
          <a:bodyPr wrap="none" lIns="0" tIns="0" rIns="0" bIns="0" rtlCol="0" anchor="t"/>
          <a:lstStyle/>
          <a:p>
            <a:pPr marL="0" indent="0" algn="ctr">
              <a:lnSpc>
                <a:spcPts val="175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Cắt ảnh</a:t>
            </a:r>
            <a:endParaRPr lang="en-US" sz="2400" dirty="0">
              <a:latin typeface="Palatino Linotype" panose="02040502050505030304" pitchFamily="18" charset="0"/>
            </a:endParaRPr>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4702" y="3153456"/>
            <a:ext cx="667537" cy="667538"/>
          </a:xfrm>
          <a:prstGeom prst="rect">
            <a:avLst/>
          </a:prstGeom>
        </p:spPr>
      </p:pic>
      <p:sp>
        <p:nvSpPr>
          <p:cNvPr id="8" name="Text 3"/>
          <p:cNvSpPr/>
          <p:nvPr/>
        </p:nvSpPr>
        <p:spPr>
          <a:xfrm>
            <a:off x="7673941" y="5278665"/>
            <a:ext cx="1949211" cy="394265"/>
          </a:xfrm>
          <a:prstGeom prst="rect">
            <a:avLst/>
          </a:prstGeom>
          <a:noFill/>
          <a:ln/>
        </p:spPr>
        <p:txBody>
          <a:bodyPr wrap="none" lIns="0" tIns="0" rIns="0" bIns="0" rtlCol="0" anchor="t"/>
          <a:lstStyle/>
          <a:p>
            <a:pPr marL="0" indent="0" algn="ctr">
              <a:lnSpc>
                <a:spcPts val="175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Hòa trộn</a:t>
            </a:r>
            <a:endParaRPr lang="en-US" sz="2400" dirty="0">
              <a:latin typeface="Palatino Linotype" panose="02040502050505030304" pitchFamily="18" charset="0"/>
            </a:endParaRPr>
          </a:p>
        </p:txBody>
      </p:sp>
      <p:pic>
        <p:nvPicPr>
          <p:cNvPr id="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81512" y="3153456"/>
            <a:ext cx="667538" cy="667538"/>
          </a:xfrm>
          <a:prstGeom prst="rect">
            <a:avLst/>
          </a:prstGeom>
        </p:spPr>
      </p:pic>
      <p:sp>
        <p:nvSpPr>
          <p:cNvPr id="10" name="Text 4"/>
          <p:cNvSpPr/>
          <p:nvPr/>
        </p:nvSpPr>
        <p:spPr>
          <a:xfrm>
            <a:off x="5140675" y="5278665"/>
            <a:ext cx="1949211" cy="394265"/>
          </a:xfrm>
          <a:prstGeom prst="rect">
            <a:avLst/>
          </a:prstGeom>
          <a:noFill/>
          <a:ln/>
        </p:spPr>
        <p:txBody>
          <a:bodyPr wrap="none" lIns="0" tIns="0" rIns="0" bIns="0" rtlCol="0" anchor="t"/>
          <a:lstStyle/>
          <a:p>
            <a:pPr marL="0" indent="0" algn="ctr">
              <a:lnSpc>
                <a:spcPts val="175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Ghép ảnh</a:t>
            </a:r>
            <a:endParaRPr lang="en-US" sz="2400" dirty="0">
              <a:latin typeface="Palatino Linotype" panose="02040502050505030304" pitchFamily="18" charset="0"/>
            </a:endParaRPr>
          </a:p>
        </p:txBody>
      </p:sp>
      <p:pic>
        <p:nvPicPr>
          <p:cNvPr id="1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4973" y="3153456"/>
            <a:ext cx="667538" cy="667538"/>
          </a:xfrm>
          <a:prstGeom prst="rect">
            <a:avLst/>
          </a:prstGeom>
        </p:spPr>
      </p:pic>
      <p:sp>
        <p:nvSpPr>
          <p:cNvPr id="12" name="Text 5"/>
          <p:cNvSpPr/>
          <p:nvPr/>
        </p:nvSpPr>
        <p:spPr>
          <a:xfrm>
            <a:off x="2607409" y="5278665"/>
            <a:ext cx="1949211" cy="394265"/>
          </a:xfrm>
          <a:prstGeom prst="rect">
            <a:avLst/>
          </a:prstGeom>
          <a:noFill/>
          <a:ln/>
        </p:spPr>
        <p:txBody>
          <a:bodyPr wrap="none" lIns="0" tIns="0" rIns="0" bIns="0" rtlCol="0" anchor="t"/>
          <a:lstStyle/>
          <a:p>
            <a:pPr marL="0" indent="0" algn="ctr">
              <a:lnSpc>
                <a:spcPts val="1750"/>
              </a:lnSpc>
              <a:buNone/>
            </a:pPr>
            <a:r>
              <a:rPr lang="en-US" sz="2400" b="1" dirty="0" err="1">
                <a:solidFill>
                  <a:srgbClr val="272525"/>
                </a:solidFill>
                <a:latin typeface="Palatino Linotype" panose="02040502050505030304" pitchFamily="18" charset="0"/>
                <a:ea typeface="Petrona Bold" pitchFamily="34" charset="-122"/>
                <a:cs typeface="Petrona Bold" pitchFamily="34" charset="-120"/>
              </a:rPr>
              <a:t>Chụp</a:t>
            </a:r>
            <a:r>
              <a:rPr lang="en-US" sz="2400" b="1" dirty="0">
                <a:solidFill>
                  <a:srgbClr val="272525"/>
                </a:solidFill>
                <a:latin typeface="Palatino Linotype" panose="02040502050505030304" pitchFamily="18" charset="0"/>
                <a:ea typeface="Petrona Bold" pitchFamily="34" charset="-122"/>
                <a:cs typeface="Petrona Bold" pitchFamily="34" charset="-120"/>
              </a:rPr>
              <a:t> </a:t>
            </a:r>
            <a:r>
              <a:rPr lang="en-US" sz="2400" b="1" dirty="0" err="1">
                <a:solidFill>
                  <a:srgbClr val="272525"/>
                </a:solidFill>
                <a:latin typeface="Palatino Linotype" panose="02040502050505030304" pitchFamily="18" charset="0"/>
                <a:ea typeface="Petrona Bold" pitchFamily="34" charset="-122"/>
                <a:cs typeface="Petrona Bold" pitchFamily="34" charset="-120"/>
              </a:rPr>
              <a:t>ảnh</a:t>
            </a:r>
            <a:endParaRPr lang="en-US" sz="2400" dirty="0">
              <a:latin typeface="Palatino Linotype" panose="02040502050505030304" pitchFamily="18" charset="0"/>
            </a:endParaRPr>
          </a:p>
        </p:txBody>
      </p:sp>
      <p:sp>
        <p:nvSpPr>
          <p:cNvPr id="13" name="Shape 6"/>
          <p:cNvSpPr/>
          <p:nvPr/>
        </p:nvSpPr>
        <p:spPr>
          <a:xfrm>
            <a:off x="728933" y="6311027"/>
            <a:ext cx="13350954" cy="1068943"/>
          </a:xfrm>
          <a:prstGeom prst="roundRect">
            <a:avLst>
              <a:gd name="adj" fmla="val 7182"/>
            </a:avLst>
          </a:prstGeom>
          <a:solidFill>
            <a:srgbClr val="B3E5FF"/>
          </a:solidFill>
          <a:ln/>
        </p:spPr>
        <p:txBody>
          <a:bodyPr/>
          <a:lstStyle/>
          <a:p>
            <a:endParaRPr lang="vi-VN"/>
          </a:p>
        </p:txBody>
      </p:sp>
      <p:pic>
        <p:nvPicPr>
          <p:cNvPr id="14" name="Image 5" descr="preencoded.png"/>
          <p:cNvPicPr>
            <a:picLocks noChangeAspect="1"/>
          </p:cNvPicPr>
          <p:nvPr/>
        </p:nvPicPr>
        <p:blipFill>
          <a:blip r:embed="rId12"/>
          <a:stretch>
            <a:fillRect/>
          </a:stretch>
        </p:blipFill>
        <p:spPr>
          <a:xfrm>
            <a:off x="867089" y="6622805"/>
            <a:ext cx="228362" cy="182761"/>
          </a:xfrm>
          <a:prstGeom prst="rect">
            <a:avLst/>
          </a:prstGeom>
        </p:spPr>
      </p:pic>
      <p:sp>
        <p:nvSpPr>
          <p:cNvPr id="15" name="Text 7"/>
          <p:cNvSpPr/>
          <p:nvPr/>
        </p:nvSpPr>
        <p:spPr>
          <a:xfrm>
            <a:off x="1233607" y="6566654"/>
            <a:ext cx="12574310" cy="584835"/>
          </a:xfrm>
          <a:prstGeom prst="rect">
            <a:avLst/>
          </a:prstGeom>
          <a:noFill/>
          <a:ln/>
        </p:spPr>
        <p:txBody>
          <a:bodyPr wrap="square" lIns="0" tIns="0" rIns="0" bIns="0" rtlCol="0" anchor="t"/>
          <a:lstStyle/>
          <a:p>
            <a:pPr marL="0" indent="0" algn="l">
              <a:lnSpc>
                <a:spcPts val="2300"/>
              </a:lnSpc>
              <a:buNone/>
            </a:pPr>
            <a:r>
              <a:rPr lang="en-US" sz="2000" dirty="0">
                <a:solidFill>
                  <a:srgbClr val="000000"/>
                </a:solidFill>
                <a:latin typeface="Palatino Linotype" panose="02040502050505030304" pitchFamily="18" charset="0"/>
                <a:ea typeface="Inter" pitchFamily="34" charset="-122"/>
                <a:cs typeface="Inter" pitchFamily="34" charset="-120"/>
              </a:rPr>
              <a:t>Ảnh Panorama được tạo ra bằng cách chụp nhiều tấm ảnh liên tiếp, với thông tin tấm ảnh trước được thể hiện một phần trong tấm ảnh sau, sau đó dùng phần mềm xử lý ảnh để ghép lại.</a:t>
            </a:r>
            <a:endParaRPr lang="en-US" sz="2000" dirty="0">
              <a:latin typeface="Palatino Linotype" panose="02040502050505030304" pitchFamily="18" charset="0"/>
            </a:endParaRPr>
          </a:p>
        </p:txBody>
      </p:sp>
      <p:pic>
        <p:nvPicPr>
          <p:cNvPr id="17" name="Picture 16">
            <a:extLst>
              <a:ext uri="{FF2B5EF4-FFF2-40B4-BE49-F238E27FC236}">
                <a16:creationId xmlns:a16="http://schemas.microsoft.com/office/drawing/2014/main" id="{CEFC1F39-7AE0-4550-AD93-F934D17D2CD6}"/>
              </a:ext>
            </a:extLst>
          </p:cNvPr>
          <p:cNvPicPr>
            <a:picLocks noChangeAspect="1"/>
          </p:cNvPicPr>
          <p:nvPr/>
        </p:nvPicPr>
        <p:blipFill>
          <a:blip r:embed="rId13"/>
          <a:stretch>
            <a:fillRect/>
          </a:stretch>
        </p:blipFill>
        <p:spPr>
          <a:xfrm>
            <a:off x="12725134" y="7635597"/>
            <a:ext cx="1905266" cy="5430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89742"/>
            <a:ext cx="11697295"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Các Bước Cơ Bản Trong Kỹ Thuật Ghép Ảnh</a:t>
            </a:r>
            <a:endParaRPr lang="en-US" sz="4650" dirty="0">
              <a:latin typeface="Palatino Linotype" panose="02040502050505030304" pitchFamily="18" charset="0"/>
            </a:endParaRPr>
          </a:p>
        </p:txBody>
      </p:sp>
      <p:pic>
        <p:nvPicPr>
          <p:cNvPr id="3" name="Image 0" descr="preencoded.png"/>
          <p:cNvPicPr>
            <a:picLocks noChangeAspect="1"/>
          </p:cNvPicPr>
          <p:nvPr/>
        </p:nvPicPr>
        <p:blipFill>
          <a:blip r:embed="rId3"/>
          <a:stretch>
            <a:fillRect/>
          </a:stretch>
        </p:blipFill>
        <p:spPr>
          <a:xfrm>
            <a:off x="793790" y="2327791"/>
            <a:ext cx="6407944" cy="1143000"/>
          </a:xfrm>
          <a:prstGeom prst="rect">
            <a:avLst/>
          </a:prstGeom>
        </p:spPr>
      </p:pic>
      <p:sp>
        <p:nvSpPr>
          <p:cNvPr id="4" name="Text 1"/>
          <p:cNvSpPr/>
          <p:nvPr/>
        </p:nvSpPr>
        <p:spPr>
          <a:xfrm>
            <a:off x="1020604" y="3235047"/>
            <a:ext cx="458593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1. </a:t>
            </a:r>
            <a:r>
              <a:rPr lang="en-US" sz="2800" b="1" dirty="0" err="1">
                <a:solidFill>
                  <a:srgbClr val="272525"/>
                </a:solidFill>
                <a:latin typeface="Palatino Linotype" panose="02040502050505030304" pitchFamily="18" charset="0"/>
                <a:ea typeface="Petrona Bold" pitchFamily="34" charset="-122"/>
                <a:cs typeface="Petrona Bold" pitchFamily="34" charset="-120"/>
              </a:rPr>
              <a:t>Trích</a:t>
            </a:r>
            <a:r>
              <a:rPr lang="en-US" sz="2800" b="1" dirty="0">
                <a:solidFill>
                  <a:srgbClr val="272525"/>
                </a:solidFill>
                <a:latin typeface="Palatino Linotype" panose="02040502050505030304" pitchFamily="18" charset="0"/>
                <a:ea typeface="Petrona Bold" pitchFamily="34" charset="-122"/>
                <a:cs typeface="Petrona Bold" pitchFamily="34" charset="-120"/>
              </a:rPr>
              <a:t> Chọn Điểm Đặc Trưng</a:t>
            </a:r>
            <a:endParaRPr lang="en-US" sz="2800" dirty="0">
              <a:latin typeface="Palatino Linotype" panose="02040502050505030304" pitchFamily="18" charset="0"/>
            </a:endParaRPr>
          </a:p>
        </p:txBody>
      </p:sp>
      <p:sp>
        <p:nvSpPr>
          <p:cNvPr id="5" name="Text 2"/>
          <p:cNvSpPr/>
          <p:nvPr/>
        </p:nvSpPr>
        <p:spPr>
          <a:xfrm>
            <a:off x="1020604" y="3817739"/>
            <a:ext cx="5954316"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Xác định các điểm đặc trưng giữa hai ảnh chồng lấn.</a:t>
            </a:r>
            <a:endParaRPr lang="en-US" sz="2000" dirty="0">
              <a:latin typeface="Palatino Linotype" panose="02040502050505030304" pitchFamily="18" charset="0"/>
            </a:endParaRPr>
          </a:p>
        </p:txBody>
      </p:sp>
      <p:pic>
        <p:nvPicPr>
          <p:cNvPr id="6" name="Image 1" descr="preencoded.png"/>
          <p:cNvPicPr>
            <a:picLocks noChangeAspect="1"/>
          </p:cNvPicPr>
          <p:nvPr/>
        </p:nvPicPr>
        <p:blipFill>
          <a:blip r:embed="rId4"/>
          <a:stretch>
            <a:fillRect/>
          </a:stretch>
        </p:blipFill>
        <p:spPr>
          <a:xfrm>
            <a:off x="7428548" y="1987629"/>
            <a:ext cx="6408063" cy="1143000"/>
          </a:xfrm>
          <a:prstGeom prst="rect">
            <a:avLst/>
          </a:prstGeom>
        </p:spPr>
      </p:pic>
      <p:sp>
        <p:nvSpPr>
          <p:cNvPr id="7" name="Text 3"/>
          <p:cNvSpPr/>
          <p:nvPr/>
        </p:nvSpPr>
        <p:spPr>
          <a:xfrm>
            <a:off x="7655362" y="2894886"/>
            <a:ext cx="3690104"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2. </a:t>
            </a:r>
            <a:r>
              <a:rPr lang="en-US" sz="2800" b="1" dirty="0" err="1">
                <a:solidFill>
                  <a:srgbClr val="272525"/>
                </a:solidFill>
                <a:latin typeface="Palatino Linotype" panose="02040502050505030304" pitchFamily="18" charset="0"/>
                <a:ea typeface="Petrona Bold" pitchFamily="34" charset="-122"/>
                <a:cs typeface="Petrona Bold" pitchFamily="34" charset="-120"/>
              </a:rPr>
              <a:t>Tìm</a:t>
            </a:r>
            <a:r>
              <a:rPr lang="en-US" sz="2800" b="1" dirty="0">
                <a:solidFill>
                  <a:srgbClr val="272525"/>
                </a:solidFill>
                <a:latin typeface="Palatino Linotype" panose="02040502050505030304" pitchFamily="18" charset="0"/>
                <a:ea typeface="Petrona Bold" pitchFamily="34" charset="-122"/>
                <a:cs typeface="Petrona Bold" pitchFamily="34" charset="-120"/>
              </a:rPr>
              <a:t> Điểm Tương Đồng</a:t>
            </a:r>
            <a:endParaRPr lang="en-US" sz="2800" dirty="0">
              <a:latin typeface="Palatino Linotype" panose="02040502050505030304" pitchFamily="18" charset="0"/>
            </a:endParaRPr>
          </a:p>
        </p:txBody>
      </p:sp>
      <p:sp>
        <p:nvSpPr>
          <p:cNvPr id="8" name="Text 4"/>
          <p:cNvSpPr/>
          <p:nvPr/>
        </p:nvSpPr>
        <p:spPr>
          <a:xfrm>
            <a:off x="7655362" y="3477578"/>
            <a:ext cx="5954435"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Tìm những điểm tương đồng (matches) giữa các điểm đặc trưng đã trích chọn.</a:t>
            </a:r>
            <a:endParaRPr lang="en-US" sz="2000" dirty="0">
              <a:latin typeface="Palatino Linotype" panose="02040502050505030304" pitchFamily="18" charset="0"/>
            </a:endParaRPr>
          </a:p>
        </p:txBody>
      </p:sp>
      <p:pic>
        <p:nvPicPr>
          <p:cNvPr id="9" name="Image 2" descr="preencoded.png"/>
          <p:cNvPicPr>
            <a:picLocks noChangeAspect="1"/>
          </p:cNvPicPr>
          <p:nvPr/>
        </p:nvPicPr>
        <p:blipFill>
          <a:blip r:embed="rId3"/>
          <a:stretch>
            <a:fillRect/>
          </a:stretch>
        </p:blipFill>
        <p:spPr>
          <a:xfrm>
            <a:off x="793790" y="4997172"/>
            <a:ext cx="6407944" cy="1143000"/>
          </a:xfrm>
          <a:prstGeom prst="rect">
            <a:avLst/>
          </a:prstGeom>
        </p:spPr>
      </p:pic>
      <p:sp>
        <p:nvSpPr>
          <p:cNvPr id="10" name="Text 5"/>
          <p:cNvSpPr/>
          <p:nvPr/>
        </p:nvSpPr>
        <p:spPr>
          <a:xfrm>
            <a:off x="1020604" y="5904428"/>
            <a:ext cx="4326969"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3. </a:t>
            </a:r>
            <a:r>
              <a:rPr lang="en-US" sz="2800" b="1" dirty="0" err="1">
                <a:solidFill>
                  <a:srgbClr val="272525"/>
                </a:solidFill>
                <a:latin typeface="Palatino Linotype" panose="02040502050505030304" pitchFamily="18" charset="0"/>
                <a:ea typeface="Petrona Bold" pitchFamily="34" charset="-122"/>
                <a:cs typeface="Petrona Bold" pitchFamily="34" charset="-120"/>
              </a:rPr>
              <a:t>Tìm</a:t>
            </a:r>
            <a:r>
              <a:rPr lang="en-US" sz="2800" b="1" dirty="0">
                <a:solidFill>
                  <a:srgbClr val="272525"/>
                </a:solidFill>
                <a:latin typeface="Palatino Linotype" panose="02040502050505030304" pitchFamily="18" charset="0"/>
                <a:ea typeface="Petrona Bold" pitchFamily="34" charset="-122"/>
                <a:cs typeface="Petrona Bold" pitchFamily="34" charset="-120"/>
              </a:rPr>
              <a:t> Ma Trận Homography</a:t>
            </a:r>
            <a:endParaRPr lang="en-US" sz="2800" dirty="0">
              <a:latin typeface="Palatino Linotype" panose="02040502050505030304" pitchFamily="18" charset="0"/>
            </a:endParaRPr>
          </a:p>
        </p:txBody>
      </p:sp>
      <p:sp>
        <p:nvSpPr>
          <p:cNvPr id="11" name="Text 6"/>
          <p:cNvSpPr/>
          <p:nvPr/>
        </p:nvSpPr>
        <p:spPr>
          <a:xfrm>
            <a:off x="1020604" y="6487120"/>
            <a:ext cx="5954316"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Tính toán ma trận Homography để biến đổi và căn chỉnh hai bức ảnh.</a:t>
            </a:r>
            <a:endParaRPr lang="en-US" sz="2000" dirty="0">
              <a:latin typeface="Palatino Linotype" panose="02040502050505030304" pitchFamily="18" charset="0"/>
            </a:endParaRPr>
          </a:p>
        </p:txBody>
      </p:sp>
      <p:pic>
        <p:nvPicPr>
          <p:cNvPr id="12" name="Image 3" descr="preencoded.png"/>
          <p:cNvPicPr>
            <a:picLocks noChangeAspect="1"/>
          </p:cNvPicPr>
          <p:nvPr/>
        </p:nvPicPr>
        <p:blipFill>
          <a:blip r:embed="rId4"/>
          <a:stretch>
            <a:fillRect/>
          </a:stretch>
        </p:blipFill>
        <p:spPr>
          <a:xfrm>
            <a:off x="7428548" y="4657011"/>
            <a:ext cx="6408063" cy="1143000"/>
          </a:xfrm>
          <a:prstGeom prst="rect">
            <a:avLst/>
          </a:prstGeom>
        </p:spPr>
      </p:pic>
      <p:sp>
        <p:nvSpPr>
          <p:cNvPr id="13" name="Text 7"/>
          <p:cNvSpPr/>
          <p:nvPr/>
        </p:nvSpPr>
        <p:spPr>
          <a:xfrm>
            <a:off x="7655362" y="5564267"/>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4. </a:t>
            </a:r>
            <a:r>
              <a:rPr lang="en-US" sz="2800" b="1" dirty="0" err="1">
                <a:solidFill>
                  <a:srgbClr val="272525"/>
                </a:solidFill>
                <a:latin typeface="Palatino Linotype" panose="02040502050505030304" pitchFamily="18" charset="0"/>
                <a:ea typeface="Petrona Bold" pitchFamily="34" charset="-122"/>
                <a:cs typeface="Petrona Bold" pitchFamily="34" charset="-120"/>
              </a:rPr>
              <a:t>Ghép</a:t>
            </a:r>
            <a:r>
              <a:rPr lang="en-US" sz="2800" b="1" dirty="0">
                <a:solidFill>
                  <a:srgbClr val="272525"/>
                </a:solidFill>
                <a:latin typeface="Palatino Linotype" panose="02040502050505030304" pitchFamily="18" charset="0"/>
                <a:ea typeface="Petrona Bold" pitchFamily="34" charset="-122"/>
                <a:cs typeface="Petrona Bold" pitchFamily="34" charset="-120"/>
              </a:rPr>
              <a:t> Nối Ảnh</a:t>
            </a:r>
            <a:endParaRPr lang="en-US" sz="2800" dirty="0">
              <a:latin typeface="Palatino Linotype" panose="02040502050505030304" pitchFamily="18" charset="0"/>
            </a:endParaRPr>
          </a:p>
        </p:txBody>
      </p:sp>
      <p:sp>
        <p:nvSpPr>
          <p:cNvPr id="14" name="Text 8"/>
          <p:cNvSpPr/>
          <p:nvPr/>
        </p:nvSpPr>
        <p:spPr>
          <a:xfrm>
            <a:off x="7655362" y="6146959"/>
            <a:ext cx="5954435"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Ghép nối hai bức ảnh với nhau thành một bức ảnh liền mạch.</a:t>
            </a:r>
            <a:endParaRPr lang="en-US" sz="2000" dirty="0">
              <a:latin typeface="Palatino Linotype" panose="02040502050505030304" pitchFamily="18" charset="0"/>
            </a:endParaRPr>
          </a:p>
        </p:txBody>
      </p:sp>
      <p:pic>
        <p:nvPicPr>
          <p:cNvPr id="16" name="Picture 15">
            <a:extLst>
              <a:ext uri="{FF2B5EF4-FFF2-40B4-BE49-F238E27FC236}">
                <a16:creationId xmlns:a16="http://schemas.microsoft.com/office/drawing/2014/main" id="{665F01A9-7F10-401B-83C7-767AC19B7C15}"/>
              </a:ext>
            </a:extLst>
          </p:cNvPr>
          <p:cNvPicPr>
            <a:picLocks noChangeAspect="1"/>
          </p:cNvPicPr>
          <p:nvPr/>
        </p:nvPicPr>
        <p:blipFill>
          <a:blip r:embed="rId5"/>
          <a:stretch>
            <a:fillRect/>
          </a:stretch>
        </p:blipFill>
        <p:spPr>
          <a:xfrm>
            <a:off x="12719292" y="7686599"/>
            <a:ext cx="1905266" cy="5430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2950" y="598765"/>
            <a:ext cx="8037790" cy="696516"/>
          </a:xfrm>
          <a:prstGeom prst="rect">
            <a:avLst/>
          </a:prstGeom>
          <a:noFill/>
          <a:ln/>
        </p:spPr>
        <p:txBody>
          <a:bodyPr wrap="none" lIns="0" tIns="0" rIns="0" bIns="0" rtlCol="0" anchor="t"/>
          <a:lstStyle/>
          <a:p>
            <a:pPr marL="0" indent="0" algn="l">
              <a:lnSpc>
                <a:spcPts val="5450"/>
              </a:lnSpc>
              <a:buNone/>
            </a:pPr>
            <a:r>
              <a:rPr lang="en-US" sz="4350" b="1" dirty="0" err="1">
                <a:solidFill>
                  <a:srgbClr val="000000"/>
                </a:solidFill>
                <a:latin typeface="Palatino Linotype" panose="02040502050505030304" pitchFamily="18" charset="0"/>
                <a:ea typeface="Petrona Bold" pitchFamily="34" charset="-122"/>
                <a:cs typeface="Petrona Bold" pitchFamily="34" charset="-120"/>
              </a:rPr>
              <a:t>Thuật</a:t>
            </a:r>
            <a:r>
              <a:rPr lang="en-US" sz="4350" b="1" dirty="0">
                <a:solidFill>
                  <a:srgbClr val="000000"/>
                </a:solidFill>
                <a:latin typeface="Palatino Linotype" panose="02040502050505030304" pitchFamily="18" charset="0"/>
                <a:ea typeface="Petrona Bold" pitchFamily="34" charset="-122"/>
                <a:cs typeface="Petrona Bold" pitchFamily="34" charset="-120"/>
              </a:rPr>
              <a:t> Toán SIFT</a:t>
            </a:r>
            <a:endParaRPr lang="en-US" sz="4350" dirty="0">
              <a:latin typeface="Palatino Linotype" panose="02040502050505030304" pitchFamily="18" charset="0"/>
            </a:endParaRPr>
          </a:p>
        </p:txBody>
      </p:sp>
      <p:pic>
        <p:nvPicPr>
          <p:cNvPr id="3" name="Image 0" descr="preencoded.png"/>
          <p:cNvPicPr>
            <a:picLocks noChangeAspect="1"/>
          </p:cNvPicPr>
          <p:nvPr/>
        </p:nvPicPr>
        <p:blipFill>
          <a:blip r:embed="rId3"/>
          <a:stretch>
            <a:fillRect/>
          </a:stretch>
        </p:blipFill>
        <p:spPr>
          <a:xfrm>
            <a:off x="742950" y="1719739"/>
            <a:ext cx="4204573" cy="4204573"/>
          </a:xfrm>
          <a:prstGeom prst="rect">
            <a:avLst/>
          </a:prstGeom>
        </p:spPr>
      </p:pic>
      <p:sp>
        <p:nvSpPr>
          <p:cNvPr id="4" name="Text 1"/>
          <p:cNvSpPr/>
          <p:nvPr/>
        </p:nvSpPr>
        <p:spPr>
          <a:xfrm>
            <a:off x="1452265" y="6136481"/>
            <a:ext cx="2786182" cy="348258"/>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alatino Linotype" panose="02040502050505030304" pitchFamily="18" charset="0"/>
                <a:ea typeface="Petrona Bold" pitchFamily="34" charset="-122"/>
                <a:cs typeface="Petrona Bold" pitchFamily="34" charset="-120"/>
              </a:rPr>
              <a:t>Bất Biến Theo Tỷ Lệ</a:t>
            </a:r>
            <a:endParaRPr lang="en-US" sz="2150" dirty="0">
              <a:latin typeface="Palatino Linotype" panose="02040502050505030304" pitchFamily="18" charset="0"/>
            </a:endParaRPr>
          </a:p>
        </p:txBody>
      </p:sp>
      <p:sp>
        <p:nvSpPr>
          <p:cNvPr id="5" name="Text 2"/>
          <p:cNvSpPr/>
          <p:nvPr/>
        </p:nvSpPr>
        <p:spPr>
          <a:xfrm>
            <a:off x="742950" y="6612017"/>
            <a:ext cx="4204573" cy="10186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Palatino Linotype" panose="02040502050505030304" pitchFamily="18" charset="0"/>
                <a:ea typeface="Inter" pitchFamily="34" charset="-122"/>
                <a:cs typeface="Inter" pitchFamily="34" charset="-120"/>
              </a:rPr>
              <a:t>SIFT có khả năng phát hiện các điểm đặc trưng không bị ảnh hưởng bởi sự thay đổi tỷ lệ (zoom) của hình ảnh.</a:t>
            </a:r>
            <a:endParaRPr lang="en-US" sz="1650" dirty="0">
              <a:latin typeface="Palatino Linotype" panose="02040502050505030304" pitchFamily="18" charset="0"/>
            </a:endParaRPr>
          </a:p>
        </p:txBody>
      </p:sp>
      <p:pic>
        <p:nvPicPr>
          <p:cNvPr id="6" name="Image 1" descr="preencoded.png"/>
          <p:cNvPicPr>
            <a:picLocks noChangeAspect="1"/>
          </p:cNvPicPr>
          <p:nvPr/>
        </p:nvPicPr>
        <p:blipFill>
          <a:blip r:embed="rId4"/>
          <a:stretch>
            <a:fillRect/>
          </a:stretch>
        </p:blipFill>
        <p:spPr>
          <a:xfrm>
            <a:off x="5212794" y="1719739"/>
            <a:ext cx="4204692" cy="4204692"/>
          </a:xfrm>
          <a:prstGeom prst="rect">
            <a:avLst/>
          </a:prstGeom>
        </p:spPr>
      </p:pic>
      <p:sp>
        <p:nvSpPr>
          <p:cNvPr id="7" name="Text 3"/>
          <p:cNvSpPr/>
          <p:nvPr/>
        </p:nvSpPr>
        <p:spPr>
          <a:xfrm>
            <a:off x="5897046" y="6174760"/>
            <a:ext cx="2836188" cy="348258"/>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alatino Linotype" panose="02040502050505030304" pitchFamily="18" charset="0"/>
                <a:ea typeface="Petrona Bold" pitchFamily="34" charset="-122"/>
                <a:cs typeface="Petrona Bold" pitchFamily="34" charset="-120"/>
              </a:rPr>
              <a:t>Mạnh Mẽ Với Biến Đổi</a:t>
            </a:r>
            <a:endParaRPr lang="en-US" sz="2150" dirty="0">
              <a:latin typeface="Palatino Linotype" panose="02040502050505030304" pitchFamily="18" charset="0"/>
            </a:endParaRPr>
          </a:p>
        </p:txBody>
      </p:sp>
      <p:sp>
        <p:nvSpPr>
          <p:cNvPr id="8" name="Text 4"/>
          <p:cNvSpPr/>
          <p:nvPr/>
        </p:nvSpPr>
        <p:spPr>
          <a:xfrm>
            <a:off x="5212794" y="6612136"/>
            <a:ext cx="4204692" cy="10186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Palatino Linotype" panose="02040502050505030304" pitchFamily="18" charset="0"/>
                <a:ea typeface="Inter" pitchFamily="34" charset="-122"/>
                <a:cs typeface="Inter" pitchFamily="34" charset="-120"/>
              </a:rPr>
              <a:t>Thuật toán này mạnh mẽ trước các biến đổi hình học và thay đổi cường độ ánh sáng.</a:t>
            </a:r>
            <a:endParaRPr lang="en-US" sz="1650" dirty="0">
              <a:latin typeface="Palatino Linotype" panose="02040502050505030304" pitchFamily="18" charset="0"/>
            </a:endParaRPr>
          </a:p>
        </p:txBody>
      </p:sp>
      <p:pic>
        <p:nvPicPr>
          <p:cNvPr id="9" name="Image 2" descr="preencoded.png"/>
          <p:cNvPicPr>
            <a:picLocks noChangeAspect="1"/>
          </p:cNvPicPr>
          <p:nvPr/>
        </p:nvPicPr>
        <p:blipFill>
          <a:blip r:embed="rId5"/>
          <a:stretch>
            <a:fillRect/>
          </a:stretch>
        </p:blipFill>
        <p:spPr>
          <a:xfrm>
            <a:off x="9682758" y="1719739"/>
            <a:ext cx="4204573" cy="4204573"/>
          </a:xfrm>
          <a:prstGeom prst="rect">
            <a:avLst/>
          </a:prstGeom>
        </p:spPr>
      </p:pic>
      <p:sp>
        <p:nvSpPr>
          <p:cNvPr id="10" name="Text 5"/>
          <p:cNvSpPr/>
          <p:nvPr/>
        </p:nvSpPr>
        <p:spPr>
          <a:xfrm>
            <a:off x="10391953" y="6130465"/>
            <a:ext cx="2786182" cy="348258"/>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alatino Linotype" panose="02040502050505030304" pitchFamily="18" charset="0"/>
                <a:ea typeface="Petrona Bold" pitchFamily="34" charset="-122"/>
                <a:cs typeface="Petrona Bold" pitchFamily="34" charset="-120"/>
              </a:rPr>
              <a:t>Đặc Trưng Cục Bộ</a:t>
            </a:r>
            <a:endParaRPr lang="en-US" sz="2150" dirty="0">
              <a:latin typeface="Palatino Linotype" panose="02040502050505030304" pitchFamily="18" charset="0"/>
            </a:endParaRPr>
          </a:p>
        </p:txBody>
      </p:sp>
      <p:sp>
        <p:nvSpPr>
          <p:cNvPr id="11" name="Text 6"/>
          <p:cNvSpPr/>
          <p:nvPr/>
        </p:nvSpPr>
        <p:spPr>
          <a:xfrm>
            <a:off x="9682758" y="6612017"/>
            <a:ext cx="4204573" cy="10186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Palatino Linotype" panose="02040502050505030304" pitchFamily="18" charset="0"/>
                <a:ea typeface="Inter" pitchFamily="34" charset="-122"/>
                <a:cs typeface="Inter" pitchFamily="34" charset="-120"/>
              </a:rPr>
              <a:t>SIFT trích xuất các đặc trưng cục bộ, giúp việc tìm kiếm điểm tương đồng giữa các ảnh chồng lấn trở nên chính xác.</a:t>
            </a:r>
            <a:endParaRPr lang="en-US" sz="1650" dirty="0">
              <a:latin typeface="Palatino Linotype" panose="02040502050505030304" pitchFamily="18" charset="0"/>
            </a:endParaRPr>
          </a:p>
        </p:txBody>
      </p:sp>
      <p:pic>
        <p:nvPicPr>
          <p:cNvPr id="12" name="Picture 11">
            <a:extLst>
              <a:ext uri="{FF2B5EF4-FFF2-40B4-BE49-F238E27FC236}">
                <a16:creationId xmlns:a16="http://schemas.microsoft.com/office/drawing/2014/main" id="{41502FCA-8044-4773-BA5D-E4FFFFF79F7F}"/>
              </a:ext>
            </a:extLst>
          </p:cNvPr>
          <p:cNvPicPr>
            <a:picLocks noChangeAspect="1"/>
          </p:cNvPicPr>
          <p:nvPr/>
        </p:nvPicPr>
        <p:blipFill>
          <a:blip r:embed="rId6"/>
          <a:stretch>
            <a:fillRect/>
          </a:stretch>
        </p:blipFill>
        <p:spPr>
          <a:xfrm>
            <a:off x="12719292" y="7686599"/>
            <a:ext cx="1905266" cy="5430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2201473"/>
            <a:ext cx="7556421" cy="1488519"/>
          </a:xfrm>
          <a:prstGeom prst="rect">
            <a:avLst/>
          </a:prstGeom>
          <a:noFill/>
          <a:ln/>
        </p:spPr>
        <p:txBody>
          <a:bodyPr wrap="square" lIns="0" tIns="0" rIns="0" bIns="0" rtlCol="0" anchor="t"/>
          <a:lstStyle/>
          <a:p>
            <a:pPr marL="0" indent="0" algn="l">
              <a:lnSpc>
                <a:spcPts val="5850"/>
              </a:lnSpc>
              <a:buNone/>
            </a:pPr>
            <a:r>
              <a:rPr lang="en-US" sz="4400" b="1" dirty="0">
                <a:solidFill>
                  <a:srgbClr val="000000"/>
                </a:solidFill>
                <a:latin typeface="Palatino Linotype" panose="02040502050505030304" pitchFamily="18" charset="0"/>
                <a:ea typeface="Petrona Bold" pitchFamily="34" charset="-122"/>
                <a:cs typeface="Petrona Bold" pitchFamily="34" charset="-120"/>
              </a:rPr>
              <a:t>Chương III — Phương pháp </a:t>
            </a:r>
            <a:r>
              <a:rPr lang="en-US" sz="4400" b="1" dirty="0" err="1">
                <a:solidFill>
                  <a:srgbClr val="000000"/>
                </a:solidFill>
                <a:latin typeface="Palatino Linotype" panose="02040502050505030304" pitchFamily="18" charset="0"/>
                <a:ea typeface="Petrona Bold" pitchFamily="34" charset="-122"/>
                <a:cs typeface="Petrona Bold" pitchFamily="34" charset="-120"/>
              </a:rPr>
              <a:t>ghép</a:t>
            </a:r>
            <a:r>
              <a:rPr lang="en-US" sz="4400" b="1" dirty="0">
                <a:solidFill>
                  <a:srgbClr val="000000"/>
                </a:solidFill>
                <a:latin typeface="Palatino Linotype" panose="02040502050505030304" pitchFamily="18" charset="0"/>
                <a:ea typeface="Petrona Bold" pitchFamily="34" charset="-122"/>
                <a:cs typeface="Petrona Bold" pitchFamily="34" charset="-120"/>
              </a:rPr>
              <a:t> </a:t>
            </a:r>
            <a:r>
              <a:rPr lang="en-US" sz="4400" b="1" dirty="0" err="1">
                <a:solidFill>
                  <a:srgbClr val="000000"/>
                </a:solidFill>
                <a:latin typeface="Palatino Linotype" panose="02040502050505030304" pitchFamily="18" charset="0"/>
                <a:ea typeface="Petrona Bold" pitchFamily="34" charset="-122"/>
                <a:cs typeface="Petrona Bold" pitchFamily="34" charset="-120"/>
              </a:rPr>
              <a:t>ảnh</a:t>
            </a:r>
            <a:endParaRPr lang="en-US" sz="4400" dirty="0">
              <a:latin typeface="Palatino Linotype" panose="02040502050505030304" pitchFamily="18" charset="0"/>
            </a:endParaRPr>
          </a:p>
        </p:txBody>
      </p:sp>
      <p:sp>
        <p:nvSpPr>
          <p:cNvPr id="4" name="Text 1"/>
          <p:cNvSpPr/>
          <p:nvPr/>
        </p:nvSpPr>
        <p:spPr>
          <a:xfrm>
            <a:off x="6280188" y="4114800"/>
            <a:ext cx="7556421" cy="580549"/>
          </a:xfrm>
          <a:prstGeom prst="rect">
            <a:avLst/>
          </a:prstGeom>
          <a:noFill/>
          <a:ln/>
        </p:spPr>
        <p:txBody>
          <a:bodyPr wrap="square" lIns="0" tIns="0" rIns="0" bIns="0" rtlCol="0" anchor="t"/>
          <a:lstStyle/>
          <a:p>
            <a:pPr marL="0" indent="0" algn="l">
              <a:lnSpc>
                <a:spcPts val="2250"/>
              </a:lnSpc>
              <a:buNone/>
            </a:pPr>
            <a:r>
              <a:rPr lang="en-US" sz="2400" dirty="0">
                <a:solidFill>
                  <a:srgbClr val="272525"/>
                </a:solidFill>
                <a:latin typeface="Palatino Linotype" panose="02040502050505030304" pitchFamily="18" charset="0"/>
                <a:ea typeface="Inter" pitchFamily="34" charset="-122"/>
                <a:cs typeface="Inter" pitchFamily="34" charset="-120"/>
              </a:rPr>
              <a:t>Tổng quan: luồng xử lý gồm phát hiện keypoint, </a:t>
            </a:r>
            <a:r>
              <a:rPr lang="en-US" sz="2400" dirty="0" err="1">
                <a:solidFill>
                  <a:srgbClr val="272525"/>
                </a:solidFill>
                <a:latin typeface="Palatino Linotype" panose="02040502050505030304" pitchFamily="18" charset="0"/>
                <a:ea typeface="Inter" pitchFamily="34" charset="-122"/>
                <a:cs typeface="Inter" pitchFamily="34" charset="-120"/>
              </a:rPr>
              <a:t>ghép</a:t>
            </a: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250"/>
              </a:lnSpc>
              <a:buNone/>
            </a:pP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250"/>
              </a:lnSpc>
              <a:buNone/>
            </a:pPr>
            <a:r>
              <a:rPr lang="en-US" sz="2400" dirty="0" err="1">
                <a:solidFill>
                  <a:srgbClr val="272525"/>
                </a:solidFill>
                <a:latin typeface="Palatino Linotype" panose="02040502050505030304" pitchFamily="18" charset="0"/>
                <a:ea typeface="Inter" pitchFamily="34" charset="-122"/>
                <a:cs typeface="Inter" pitchFamily="34" charset="-120"/>
              </a:rPr>
              <a:t>cặp</a:t>
            </a:r>
            <a:r>
              <a:rPr lang="en-US" sz="2400" dirty="0">
                <a:solidFill>
                  <a:srgbClr val="272525"/>
                </a:solidFill>
                <a:latin typeface="Palatino Linotype" panose="02040502050505030304" pitchFamily="18" charset="0"/>
                <a:ea typeface="Inter" pitchFamily="34" charset="-122"/>
                <a:cs typeface="Inter" pitchFamily="34" charset="-120"/>
              </a:rPr>
              <a:t> keypoint, và tính biến đổi để tạo ảnh Panorama.</a:t>
            </a:r>
            <a:endParaRPr lang="en-US" sz="2400" dirty="0">
              <a:latin typeface="Palatino Linotype" panose="02040502050505030304" pitchFamily="18" charset="0"/>
            </a:endParaRPr>
          </a:p>
        </p:txBody>
      </p:sp>
      <p:pic>
        <p:nvPicPr>
          <p:cNvPr id="6" name="Picture 5">
            <a:extLst>
              <a:ext uri="{FF2B5EF4-FFF2-40B4-BE49-F238E27FC236}">
                <a16:creationId xmlns:a16="http://schemas.microsoft.com/office/drawing/2014/main" id="{2BC9CB5D-FA4B-4E4D-98EF-DDF2EE380EDE}"/>
              </a:ext>
            </a:extLst>
          </p:cNvPr>
          <p:cNvPicPr>
            <a:picLocks noChangeAspect="1"/>
          </p:cNvPicPr>
          <p:nvPr/>
        </p:nvPicPr>
        <p:blipFill>
          <a:blip r:embed="rId4"/>
          <a:stretch>
            <a:fillRect/>
          </a:stretch>
        </p:blipFill>
        <p:spPr>
          <a:xfrm>
            <a:off x="12696555" y="7572283"/>
            <a:ext cx="1933845" cy="657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1529</Words>
  <Application>Microsoft Office PowerPoint</Application>
  <PresentationFormat>Custom</PresentationFormat>
  <Paragraphs>153</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Inter</vt:lpstr>
      <vt:lpstr>Palatino Linotype</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dc:creator>
  <cp:lastModifiedBy>Hoang Nguyen</cp:lastModifiedBy>
  <cp:revision>24</cp:revision>
  <dcterms:created xsi:type="dcterms:W3CDTF">2025-10-27T08:05:29Z</dcterms:created>
  <dcterms:modified xsi:type="dcterms:W3CDTF">2025-11-25T02:55:36Z</dcterms:modified>
</cp:coreProperties>
</file>